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72" r:id="rId3"/>
    <p:sldId id="273" r:id="rId4"/>
    <p:sldId id="259" r:id="rId5"/>
    <p:sldId id="260" r:id="rId6"/>
    <p:sldId id="261" r:id="rId7"/>
    <p:sldId id="262" r:id="rId8"/>
    <p:sldId id="263" r:id="rId9"/>
    <p:sldId id="264" r:id="rId10"/>
    <p:sldId id="274" r:id="rId11"/>
    <p:sldId id="275" r:id="rId12"/>
    <p:sldId id="276" r:id="rId13"/>
    <p:sldId id="277" r:id="rId14"/>
    <p:sldId id="268" r:id="rId15"/>
    <p:sldId id="269" r:id="rId16"/>
    <p:sldId id="270" r:id="rId17"/>
    <p:sldId id="271" r:id="rId18"/>
  </p:sldIdLst>
  <p:sldSz cx="18288000" cy="10287000"/>
  <p:notesSz cx="6858000" cy="9144000"/>
  <p:embeddedFontLst>
    <p:embeddedFont>
      <p:font typeface="Montserrat" panose="00000500000000000000" pitchFamily="2" charset="0"/>
      <p:regular r:id="rId20"/>
    </p:embeddedFont>
    <p:embeddedFont>
      <p:font typeface="Montserrat Bold" panose="00000800000000000000" charset="0"/>
      <p:regular r:id="rId21"/>
    </p:embeddedFont>
    <p:embeddedFont>
      <p:font typeface="News Gothic MT" panose="020B0504020203020204" pitchFamily="34" charset="0"/>
      <p:regular r:id="rId22"/>
      <p:bold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914" y="8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F0598-7DD4-49BA-94E5-8B3C74E5AB98}" type="datetimeFigureOut">
              <a:rPr lang="en-PH" smtClean="0"/>
              <a:t>12/02/2025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802A0D-FA41-4648-BCC3-4B2D2DCBA25D}" type="slidenum">
              <a:rPr lang="en-PH" smtClean="0"/>
              <a:t>‹#›</a:t>
            </a:fld>
            <a:endParaRPr lang="en-PH"/>
          </a:p>
        </p:txBody>
      </p:sp>
    </p:spTree>
    <p:extLst>
      <p:ext uri="{BB962C8B-B14F-4D97-AF65-F5344CB8AC3E}">
        <p14:creationId xmlns:p14="http://schemas.microsoft.com/office/powerpoint/2010/main" val="2630662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4802A0D-FA41-4648-BCC3-4B2D2DCBA25D}" type="slidenum">
              <a:rPr lang="en-PH" smtClean="0"/>
              <a:t>3</a:t>
            </a:fld>
            <a:endParaRPr lang="en-PH"/>
          </a:p>
        </p:txBody>
      </p:sp>
    </p:spTree>
    <p:extLst>
      <p:ext uri="{BB962C8B-B14F-4D97-AF65-F5344CB8AC3E}">
        <p14:creationId xmlns:p14="http://schemas.microsoft.com/office/powerpoint/2010/main" val="63693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4802A0D-FA41-4648-BCC3-4B2D2DCBA25D}" type="slidenum">
              <a:rPr lang="en-PH" smtClean="0"/>
              <a:t>5</a:t>
            </a:fld>
            <a:endParaRPr lang="en-PH"/>
          </a:p>
        </p:txBody>
      </p:sp>
    </p:spTree>
    <p:extLst>
      <p:ext uri="{BB962C8B-B14F-4D97-AF65-F5344CB8AC3E}">
        <p14:creationId xmlns:p14="http://schemas.microsoft.com/office/powerpoint/2010/main" val="41046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4802A0D-FA41-4648-BCC3-4B2D2DCBA25D}" type="slidenum">
              <a:rPr lang="en-PH" smtClean="0"/>
              <a:t>6</a:t>
            </a:fld>
            <a:endParaRPr lang="en-PH"/>
          </a:p>
        </p:txBody>
      </p:sp>
    </p:spTree>
    <p:extLst>
      <p:ext uri="{BB962C8B-B14F-4D97-AF65-F5344CB8AC3E}">
        <p14:creationId xmlns:p14="http://schemas.microsoft.com/office/powerpoint/2010/main" val="345676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4802A0D-FA41-4648-BCC3-4B2D2DCBA25D}" type="slidenum">
              <a:rPr lang="en-PH" smtClean="0"/>
              <a:t>11</a:t>
            </a:fld>
            <a:endParaRPr lang="en-PH"/>
          </a:p>
        </p:txBody>
      </p:sp>
    </p:spTree>
    <p:extLst>
      <p:ext uri="{BB962C8B-B14F-4D97-AF65-F5344CB8AC3E}">
        <p14:creationId xmlns:p14="http://schemas.microsoft.com/office/powerpoint/2010/main" val="486345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F456C-7720-DBC2-3445-981131835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92180-74E9-B735-E648-E2D5EBA49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E9418-762A-E019-08F8-D82D2E38D135}"/>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33F84FBF-D23B-2382-2ADA-A11CB6E0D6D8}"/>
              </a:ext>
            </a:extLst>
          </p:cNvPr>
          <p:cNvSpPr>
            <a:spLocks noGrp="1"/>
          </p:cNvSpPr>
          <p:nvPr>
            <p:ph type="sldNum" sz="quarter" idx="5"/>
          </p:nvPr>
        </p:nvSpPr>
        <p:spPr/>
        <p:txBody>
          <a:bodyPr/>
          <a:lstStyle/>
          <a:p>
            <a:fld id="{34802A0D-FA41-4648-BCC3-4B2D2DCBA25D}" type="slidenum">
              <a:rPr lang="en-PH" smtClean="0"/>
              <a:t>12</a:t>
            </a:fld>
            <a:endParaRPr lang="en-PH"/>
          </a:p>
        </p:txBody>
      </p:sp>
    </p:spTree>
    <p:extLst>
      <p:ext uri="{BB962C8B-B14F-4D97-AF65-F5344CB8AC3E}">
        <p14:creationId xmlns:p14="http://schemas.microsoft.com/office/powerpoint/2010/main" val="344148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97EB1-D5A9-B865-3BF4-54A946B43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113FC-EC4A-39DA-4F6E-0496192303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EEEDD-7BF3-C4EF-F750-27A40E8BBD59}"/>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ADB770EE-512F-B7B7-02DD-E6AFC8662327}"/>
              </a:ext>
            </a:extLst>
          </p:cNvPr>
          <p:cNvSpPr>
            <a:spLocks noGrp="1"/>
          </p:cNvSpPr>
          <p:nvPr>
            <p:ph type="sldNum" sz="quarter" idx="5"/>
          </p:nvPr>
        </p:nvSpPr>
        <p:spPr/>
        <p:txBody>
          <a:bodyPr/>
          <a:lstStyle/>
          <a:p>
            <a:fld id="{34802A0D-FA41-4648-BCC3-4B2D2DCBA25D}" type="slidenum">
              <a:rPr lang="en-PH" smtClean="0"/>
              <a:t>13</a:t>
            </a:fld>
            <a:endParaRPr lang="en-PH"/>
          </a:p>
        </p:txBody>
      </p:sp>
    </p:spTree>
    <p:extLst>
      <p:ext uri="{BB962C8B-B14F-4D97-AF65-F5344CB8AC3E}">
        <p14:creationId xmlns:p14="http://schemas.microsoft.com/office/powerpoint/2010/main" val="206402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businessnewsdaily.com/2135-job-skills-resume.html"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392030">
            <a:off x="-1030593" y="-660957"/>
            <a:ext cx="7514223" cy="2559782"/>
            <a:chOff x="0" y="0"/>
            <a:chExt cx="1789476" cy="609600"/>
          </a:xfrm>
        </p:grpSpPr>
        <p:sp>
          <p:nvSpPr>
            <p:cNvPr id="3" name="Freeform 3"/>
            <p:cNvSpPr/>
            <p:nvPr/>
          </p:nvSpPr>
          <p:spPr>
            <a:xfrm>
              <a:off x="6258" y="0"/>
              <a:ext cx="1776960" cy="609600"/>
            </a:xfrm>
            <a:custGeom>
              <a:avLst/>
              <a:gdLst/>
              <a:ahLst/>
              <a:cxnLst/>
              <a:rect l="l" t="t" r="r" b="b"/>
              <a:pathLst>
                <a:path w="1776960" h="609600">
                  <a:moveTo>
                    <a:pt x="222700" y="0"/>
                  </a:moveTo>
                  <a:lnTo>
                    <a:pt x="1757461" y="0"/>
                  </a:lnTo>
                  <a:cubicBezTo>
                    <a:pt x="1763429" y="0"/>
                    <a:pt x="1769032" y="2869"/>
                    <a:pt x="1772522" y="7710"/>
                  </a:cubicBezTo>
                  <a:cubicBezTo>
                    <a:pt x="1776011" y="12551"/>
                    <a:pt x="1776960" y="18774"/>
                    <a:pt x="1775073" y="24436"/>
                  </a:cubicBezTo>
                  <a:lnTo>
                    <a:pt x="1588164" y="585164"/>
                  </a:lnTo>
                  <a:cubicBezTo>
                    <a:pt x="1583299" y="599757"/>
                    <a:pt x="1569643" y="609600"/>
                    <a:pt x="1554261" y="609600"/>
                  </a:cubicBezTo>
                  <a:lnTo>
                    <a:pt x="19500" y="609600"/>
                  </a:lnTo>
                  <a:cubicBezTo>
                    <a:pt x="13532" y="609600"/>
                    <a:pt x="7928" y="606731"/>
                    <a:pt x="4439" y="601890"/>
                  </a:cubicBezTo>
                  <a:cubicBezTo>
                    <a:pt x="950" y="597049"/>
                    <a:pt x="0" y="590826"/>
                    <a:pt x="1887" y="585164"/>
                  </a:cubicBezTo>
                  <a:lnTo>
                    <a:pt x="188797" y="24436"/>
                  </a:lnTo>
                  <a:cubicBezTo>
                    <a:pt x="193661" y="9843"/>
                    <a:pt x="207317" y="0"/>
                    <a:pt x="222700" y="0"/>
                  </a:cubicBezTo>
                  <a:close/>
                </a:path>
              </a:pathLst>
            </a:custGeom>
            <a:gradFill rotWithShape="1">
              <a:gsLst>
                <a:gs pos="0">
                  <a:srgbClr val="1E3D30">
                    <a:alpha val="100000"/>
                  </a:srgbClr>
                </a:gs>
                <a:gs pos="100000">
                  <a:srgbClr val="516D5F">
                    <a:alpha val="100000"/>
                  </a:srgbClr>
                </a:gs>
              </a:gsLst>
              <a:lin ang="2700000"/>
            </a:gradFill>
          </p:spPr>
        </p:sp>
        <p:sp>
          <p:nvSpPr>
            <p:cNvPr id="4" name="TextBox 4"/>
            <p:cNvSpPr txBox="1"/>
            <p:nvPr/>
          </p:nvSpPr>
          <p:spPr>
            <a:xfrm>
              <a:off x="101600" y="-38100"/>
              <a:ext cx="1586276"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89073" y="5486833"/>
            <a:ext cx="12013329" cy="2023576"/>
            <a:chOff x="0" y="0"/>
            <a:chExt cx="3619002" cy="609600"/>
          </a:xfrm>
        </p:grpSpPr>
        <p:sp>
          <p:nvSpPr>
            <p:cNvPr id="6" name="Freeform 6"/>
            <p:cNvSpPr/>
            <p:nvPr/>
          </p:nvSpPr>
          <p:spPr>
            <a:xfrm>
              <a:off x="3914" y="0"/>
              <a:ext cx="3611173" cy="609600"/>
            </a:xfrm>
            <a:custGeom>
              <a:avLst/>
              <a:gdLst/>
              <a:ahLst/>
              <a:cxnLst/>
              <a:rect l="l" t="t" r="r" b="b"/>
              <a:pathLst>
                <a:path w="3611173" h="609600">
                  <a:moveTo>
                    <a:pt x="215397" y="0"/>
                  </a:moveTo>
                  <a:lnTo>
                    <a:pt x="3598977" y="0"/>
                  </a:lnTo>
                  <a:cubicBezTo>
                    <a:pt x="3602710" y="0"/>
                    <a:pt x="3606215" y="1794"/>
                    <a:pt x="3608398" y="4822"/>
                  </a:cubicBezTo>
                  <a:cubicBezTo>
                    <a:pt x="3610580" y="7851"/>
                    <a:pt x="3611174" y="11743"/>
                    <a:pt x="3609994" y="15284"/>
                  </a:cubicBezTo>
                  <a:lnTo>
                    <a:pt x="3416983" y="594316"/>
                  </a:lnTo>
                  <a:cubicBezTo>
                    <a:pt x="3413941" y="603443"/>
                    <a:pt x="3405399" y="609600"/>
                    <a:pt x="3395777" y="609600"/>
                  </a:cubicBezTo>
                  <a:lnTo>
                    <a:pt x="12197" y="609600"/>
                  </a:lnTo>
                  <a:cubicBezTo>
                    <a:pt x="8464" y="609600"/>
                    <a:pt x="4959" y="607806"/>
                    <a:pt x="2777" y="604778"/>
                  </a:cubicBezTo>
                  <a:cubicBezTo>
                    <a:pt x="594" y="601749"/>
                    <a:pt x="0" y="597857"/>
                    <a:pt x="1181" y="594316"/>
                  </a:cubicBezTo>
                  <a:lnTo>
                    <a:pt x="194191" y="15284"/>
                  </a:lnTo>
                  <a:cubicBezTo>
                    <a:pt x="197234" y="6157"/>
                    <a:pt x="205776" y="0"/>
                    <a:pt x="215397" y="0"/>
                  </a:cubicBezTo>
                  <a:close/>
                </a:path>
              </a:pathLst>
            </a:custGeom>
            <a:gradFill rotWithShape="1">
              <a:gsLst>
                <a:gs pos="0">
                  <a:srgbClr val="1E3D30">
                    <a:alpha val="100000"/>
                  </a:srgbClr>
                </a:gs>
                <a:gs pos="100000">
                  <a:srgbClr val="516D5F">
                    <a:alpha val="100000"/>
                  </a:srgbClr>
                </a:gs>
              </a:gsLst>
              <a:lin ang="2700000"/>
            </a:gradFill>
          </p:spPr>
        </p:sp>
        <p:sp>
          <p:nvSpPr>
            <p:cNvPr id="7" name="TextBox 7"/>
            <p:cNvSpPr txBox="1"/>
            <p:nvPr/>
          </p:nvSpPr>
          <p:spPr>
            <a:xfrm>
              <a:off x="101600" y="-38100"/>
              <a:ext cx="341580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92030">
            <a:off x="6982802" y="-801561"/>
            <a:ext cx="16463801" cy="12015940"/>
            <a:chOff x="0" y="0"/>
            <a:chExt cx="835252" cy="609600"/>
          </a:xfrm>
        </p:grpSpPr>
        <p:sp>
          <p:nvSpPr>
            <p:cNvPr id="9" name="Freeform 9"/>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10" name="TextBox 10"/>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392030">
            <a:off x="-463229" y="1862305"/>
            <a:ext cx="5556046" cy="693728"/>
          </a:xfrm>
          <a:custGeom>
            <a:avLst/>
            <a:gdLst/>
            <a:ahLst/>
            <a:cxnLst/>
            <a:rect l="l" t="t" r="r" b="b"/>
            <a:pathLst>
              <a:path w="5556046" h="693728">
                <a:moveTo>
                  <a:pt x="0" y="0"/>
                </a:moveTo>
                <a:lnTo>
                  <a:pt x="5556046" y="0"/>
                </a:lnTo>
                <a:lnTo>
                  <a:pt x="5556046" y="693727"/>
                </a:lnTo>
                <a:lnTo>
                  <a:pt x="0" y="693727"/>
                </a:lnTo>
                <a:lnTo>
                  <a:pt x="0" y="0"/>
                </a:lnTo>
                <a:close/>
              </a:path>
            </a:pathLst>
          </a:custGeom>
          <a:blipFill>
            <a:blip r:embed="rId2">
              <a:alphaModFix amt="70000"/>
            </a:blip>
            <a:stretch>
              <a:fillRect t="-30145"/>
            </a:stretch>
          </a:blipFill>
        </p:spPr>
      </p:sp>
      <p:grpSp>
        <p:nvGrpSpPr>
          <p:cNvPr id="12" name="Group 12"/>
          <p:cNvGrpSpPr/>
          <p:nvPr/>
        </p:nvGrpSpPr>
        <p:grpSpPr>
          <a:xfrm rot="392030">
            <a:off x="7939076" y="1161299"/>
            <a:ext cx="14141618" cy="10179235"/>
            <a:chOff x="0" y="0"/>
            <a:chExt cx="846894" cy="609600"/>
          </a:xfrm>
        </p:grpSpPr>
        <p:sp>
          <p:nvSpPr>
            <p:cNvPr id="13" name="Freeform 13"/>
            <p:cNvSpPr/>
            <p:nvPr/>
          </p:nvSpPr>
          <p:spPr>
            <a:xfrm>
              <a:off x="3325" y="0"/>
              <a:ext cx="840243" cy="609600"/>
            </a:xfrm>
            <a:custGeom>
              <a:avLst/>
              <a:gdLst/>
              <a:ahLst/>
              <a:cxnLst/>
              <a:rect l="l" t="t" r="r" b="b"/>
              <a:pathLst>
                <a:path w="840243" h="609600">
                  <a:moveTo>
                    <a:pt x="213561" y="0"/>
                  </a:moveTo>
                  <a:lnTo>
                    <a:pt x="829882" y="0"/>
                  </a:lnTo>
                  <a:cubicBezTo>
                    <a:pt x="833053" y="0"/>
                    <a:pt x="836031" y="1524"/>
                    <a:pt x="837885" y="4097"/>
                  </a:cubicBezTo>
                  <a:cubicBezTo>
                    <a:pt x="839739" y="6669"/>
                    <a:pt x="840243" y="9976"/>
                    <a:pt x="839241" y="12984"/>
                  </a:cubicBezTo>
                  <a:lnTo>
                    <a:pt x="644697" y="596616"/>
                  </a:lnTo>
                  <a:cubicBezTo>
                    <a:pt x="642112" y="604370"/>
                    <a:pt x="634856" y="609600"/>
                    <a:pt x="626682" y="609600"/>
                  </a:cubicBezTo>
                  <a:lnTo>
                    <a:pt x="10361" y="609600"/>
                  </a:lnTo>
                  <a:cubicBezTo>
                    <a:pt x="7190" y="609600"/>
                    <a:pt x="4213" y="608076"/>
                    <a:pt x="2359" y="605503"/>
                  </a:cubicBezTo>
                  <a:cubicBezTo>
                    <a:pt x="505" y="602931"/>
                    <a:pt x="0" y="599624"/>
                    <a:pt x="1003" y="596616"/>
                  </a:cubicBezTo>
                  <a:lnTo>
                    <a:pt x="195547" y="12984"/>
                  </a:lnTo>
                  <a:cubicBezTo>
                    <a:pt x="198132" y="5230"/>
                    <a:pt x="205388" y="0"/>
                    <a:pt x="213561" y="0"/>
                  </a:cubicBezTo>
                  <a:close/>
                </a:path>
              </a:pathLst>
            </a:custGeom>
            <a:gradFill rotWithShape="1">
              <a:gsLst>
                <a:gs pos="0">
                  <a:srgbClr val="1E3D30">
                    <a:alpha val="100000"/>
                  </a:srgbClr>
                </a:gs>
                <a:gs pos="100000">
                  <a:srgbClr val="516D5F">
                    <a:alpha val="100000"/>
                  </a:srgbClr>
                </a:gs>
              </a:gsLst>
              <a:lin ang="2700000"/>
            </a:gradFill>
          </p:spPr>
        </p:sp>
        <p:sp>
          <p:nvSpPr>
            <p:cNvPr id="14" name="TextBox 14"/>
            <p:cNvSpPr txBox="1"/>
            <p:nvPr/>
          </p:nvSpPr>
          <p:spPr>
            <a:xfrm>
              <a:off x="101600" y="-38100"/>
              <a:ext cx="643694"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390000">
            <a:off x="8612675" y="1697994"/>
            <a:ext cx="13204056" cy="9903042"/>
            <a:chOff x="0" y="0"/>
            <a:chExt cx="812800" cy="609600"/>
          </a:xfrm>
        </p:grpSpPr>
        <p:sp>
          <p:nvSpPr>
            <p:cNvPr id="16" name="Freeform 16"/>
            <p:cNvSpPr/>
            <p:nvPr/>
          </p:nvSpPr>
          <p:spPr>
            <a:xfrm>
              <a:off x="3561" y="0"/>
              <a:ext cx="805677" cy="609600"/>
            </a:xfrm>
            <a:custGeom>
              <a:avLst/>
              <a:gdLst/>
              <a:ahLst/>
              <a:cxnLst/>
              <a:rect l="l" t="t" r="r" b="b"/>
              <a:pathLst>
                <a:path w="805677" h="609600">
                  <a:moveTo>
                    <a:pt x="214297" y="0"/>
                  </a:moveTo>
                  <a:lnTo>
                    <a:pt x="794581" y="0"/>
                  </a:lnTo>
                  <a:cubicBezTo>
                    <a:pt x="797977" y="0"/>
                    <a:pt x="801166" y="1633"/>
                    <a:pt x="803152" y="4388"/>
                  </a:cubicBezTo>
                  <a:cubicBezTo>
                    <a:pt x="805137" y="7143"/>
                    <a:pt x="805678" y="10684"/>
                    <a:pt x="804604" y="13906"/>
                  </a:cubicBezTo>
                  <a:lnTo>
                    <a:pt x="610674" y="595694"/>
                  </a:lnTo>
                  <a:cubicBezTo>
                    <a:pt x="607906" y="603999"/>
                    <a:pt x="600135" y="609600"/>
                    <a:pt x="591381" y="609600"/>
                  </a:cubicBezTo>
                  <a:lnTo>
                    <a:pt x="11097" y="609600"/>
                  </a:lnTo>
                  <a:cubicBezTo>
                    <a:pt x="7701" y="609600"/>
                    <a:pt x="4512" y="607967"/>
                    <a:pt x="2526" y="605212"/>
                  </a:cubicBezTo>
                  <a:cubicBezTo>
                    <a:pt x="541" y="602457"/>
                    <a:pt x="0" y="598916"/>
                    <a:pt x="1074" y="595694"/>
                  </a:cubicBezTo>
                  <a:lnTo>
                    <a:pt x="195004" y="13906"/>
                  </a:lnTo>
                  <a:cubicBezTo>
                    <a:pt x="197772" y="5601"/>
                    <a:pt x="205543" y="0"/>
                    <a:pt x="214297" y="0"/>
                  </a:cubicBezTo>
                  <a:close/>
                </a:path>
              </a:pathLst>
            </a:custGeom>
            <a:blipFill>
              <a:blip r:embed="rId3"/>
              <a:stretch>
                <a:fillRect l="-19448" t="-26629" r="-51158" b="-36"/>
              </a:stretch>
            </a:blipFill>
          </p:spPr>
        </p:sp>
      </p:grpSp>
      <p:sp>
        <p:nvSpPr>
          <p:cNvPr id="17" name="TextBox 17"/>
          <p:cNvSpPr txBox="1"/>
          <p:nvPr/>
        </p:nvSpPr>
        <p:spPr>
          <a:xfrm>
            <a:off x="1226053" y="7192353"/>
            <a:ext cx="3045643" cy="569436"/>
          </a:xfrm>
          <a:prstGeom prst="rect">
            <a:avLst/>
          </a:prstGeom>
        </p:spPr>
        <p:txBody>
          <a:bodyPr lIns="0" tIns="0" rIns="0" bIns="0" rtlCol="0" anchor="t">
            <a:spAutoFit/>
          </a:bodyPr>
          <a:lstStyle/>
          <a:p>
            <a:pPr algn="l">
              <a:lnSpc>
                <a:spcPts val="4617"/>
              </a:lnSpc>
              <a:spcBef>
                <a:spcPct val="0"/>
              </a:spcBef>
            </a:pPr>
            <a:r>
              <a:rPr lang="en-US" sz="3297" b="1">
                <a:solidFill>
                  <a:srgbClr val="FFFFFF"/>
                </a:solidFill>
                <a:latin typeface="Montserrat Bold"/>
                <a:ea typeface="Montserrat Bold"/>
                <a:cs typeface="Montserrat Bold"/>
                <a:sym typeface="Montserrat Bold"/>
              </a:rPr>
              <a:t>Group 5</a:t>
            </a:r>
          </a:p>
        </p:txBody>
      </p:sp>
      <p:sp>
        <p:nvSpPr>
          <p:cNvPr id="18" name="TextBox 18"/>
          <p:cNvSpPr txBox="1"/>
          <p:nvPr/>
        </p:nvSpPr>
        <p:spPr>
          <a:xfrm>
            <a:off x="622356" y="6720776"/>
            <a:ext cx="3649340" cy="395503"/>
          </a:xfrm>
          <a:prstGeom prst="rect">
            <a:avLst/>
          </a:prstGeom>
        </p:spPr>
        <p:txBody>
          <a:bodyPr lIns="0" tIns="0" rIns="0" bIns="0" rtlCol="0" anchor="t">
            <a:spAutoFit/>
          </a:bodyPr>
          <a:lstStyle/>
          <a:p>
            <a:pPr algn="l">
              <a:lnSpc>
                <a:spcPts val="3385"/>
              </a:lnSpc>
              <a:spcBef>
                <a:spcPct val="0"/>
              </a:spcBef>
            </a:pPr>
            <a:r>
              <a:rPr lang="en-US" sz="2418">
                <a:solidFill>
                  <a:srgbClr val="FFFFFF"/>
                </a:solidFill>
                <a:latin typeface="Montserrat"/>
                <a:ea typeface="Montserrat"/>
                <a:cs typeface="Montserrat"/>
                <a:sym typeface="Montserrat"/>
              </a:rPr>
              <a:t>Presented by:</a:t>
            </a:r>
          </a:p>
        </p:txBody>
      </p:sp>
      <p:sp>
        <p:nvSpPr>
          <p:cNvPr id="19" name="TextBox 19"/>
          <p:cNvSpPr txBox="1"/>
          <p:nvPr/>
        </p:nvSpPr>
        <p:spPr>
          <a:xfrm>
            <a:off x="622356" y="1605596"/>
            <a:ext cx="9686657" cy="4847481"/>
          </a:xfrm>
          <a:prstGeom prst="rect">
            <a:avLst/>
          </a:prstGeom>
        </p:spPr>
        <p:txBody>
          <a:bodyPr lIns="0" tIns="0" rIns="0" bIns="0" rtlCol="0" anchor="t">
            <a:spAutoFit/>
          </a:bodyPr>
          <a:lstStyle/>
          <a:p>
            <a:pPr algn="l">
              <a:lnSpc>
                <a:spcPts val="6271"/>
              </a:lnSpc>
            </a:pPr>
            <a:r>
              <a:rPr lang="en-US" sz="5700" b="1" dirty="0">
                <a:solidFill>
                  <a:srgbClr val="FFFFFF"/>
                </a:solidFill>
                <a:latin typeface="Montserrat Bold"/>
                <a:ea typeface="Montserrat Bold"/>
                <a:cs typeface="Montserrat Bold"/>
                <a:sym typeface="Montserrat Bold"/>
              </a:rPr>
              <a:t>PREPARING THE COVER LETTER, CURRICULUM VITAE,ONLINE INTERVIEWS AND PHYSICAL AND VIRTUAL MEETINGS ETIQUETTE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a:extLst>
            <a:ext uri="{FF2B5EF4-FFF2-40B4-BE49-F238E27FC236}">
              <a16:creationId xmlns:a16="http://schemas.microsoft.com/office/drawing/2014/main" id="{C68D5FF8-BC5F-008F-DF02-93B93CAFBCC0}"/>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4DF09D43-DFD1-A7C3-C04D-993C15F46AE8}"/>
              </a:ext>
            </a:extLst>
          </p:cNvPr>
          <p:cNvGrpSpPr/>
          <p:nvPr/>
        </p:nvGrpSpPr>
        <p:grpSpPr>
          <a:xfrm>
            <a:off x="-2590800" y="-213773"/>
            <a:ext cx="14630400" cy="3083665"/>
            <a:chOff x="0" y="0"/>
            <a:chExt cx="2987743" cy="609600"/>
          </a:xfrm>
        </p:grpSpPr>
        <p:sp>
          <p:nvSpPr>
            <p:cNvPr id="6" name="Freeform 6">
              <a:extLst>
                <a:ext uri="{FF2B5EF4-FFF2-40B4-BE49-F238E27FC236}">
                  <a16:creationId xmlns:a16="http://schemas.microsoft.com/office/drawing/2014/main" id="{84D0C5FE-B3D6-BF99-9673-FEFCD475588B}"/>
                </a:ext>
              </a:extLst>
            </p:cNvPr>
            <p:cNvSpPr/>
            <p:nvPr/>
          </p:nvSpPr>
          <p:spPr>
            <a:xfrm>
              <a:off x="3443" y="0"/>
              <a:ext cx="2980856" cy="609600"/>
            </a:xfrm>
            <a:custGeom>
              <a:avLst/>
              <a:gdLst/>
              <a:ahLst/>
              <a:cxnLst/>
              <a:rect l="l" t="t" r="r" b="b"/>
              <a:pathLst>
                <a:path w="2980856" h="609600">
                  <a:moveTo>
                    <a:pt x="213930" y="0"/>
                  </a:moveTo>
                  <a:lnTo>
                    <a:pt x="2970127" y="0"/>
                  </a:lnTo>
                  <a:cubicBezTo>
                    <a:pt x="2973411" y="0"/>
                    <a:pt x="2976494" y="1578"/>
                    <a:pt x="2978414" y="4242"/>
                  </a:cubicBezTo>
                  <a:cubicBezTo>
                    <a:pt x="2980334" y="6906"/>
                    <a:pt x="2980857" y="10330"/>
                    <a:pt x="2979818" y="13445"/>
                  </a:cubicBezTo>
                  <a:lnTo>
                    <a:pt x="2785582" y="596155"/>
                  </a:lnTo>
                  <a:cubicBezTo>
                    <a:pt x="2782905" y="604184"/>
                    <a:pt x="2775391" y="609600"/>
                    <a:pt x="2766927" y="609600"/>
                  </a:cubicBezTo>
                  <a:lnTo>
                    <a:pt x="10730" y="609600"/>
                  </a:lnTo>
                  <a:cubicBezTo>
                    <a:pt x="7446" y="609600"/>
                    <a:pt x="4363" y="608022"/>
                    <a:pt x="2443" y="605358"/>
                  </a:cubicBezTo>
                  <a:cubicBezTo>
                    <a:pt x="523" y="602694"/>
                    <a:pt x="0" y="599270"/>
                    <a:pt x="1039" y="596155"/>
                  </a:cubicBezTo>
                  <a:lnTo>
                    <a:pt x="195275" y="13445"/>
                  </a:lnTo>
                  <a:cubicBezTo>
                    <a:pt x="197952" y="5416"/>
                    <a:pt x="205466" y="0"/>
                    <a:pt x="213930" y="0"/>
                  </a:cubicBezTo>
                  <a:close/>
                </a:path>
              </a:pathLst>
            </a:custGeom>
            <a:gradFill rotWithShape="1">
              <a:gsLst>
                <a:gs pos="0">
                  <a:srgbClr val="516D5F">
                    <a:alpha val="100000"/>
                  </a:srgbClr>
                </a:gs>
                <a:gs pos="100000">
                  <a:srgbClr val="1E3D30">
                    <a:alpha val="100000"/>
                  </a:srgbClr>
                </a:gs>
              </a:gsLst>
              <a:lin ang="2700000"/>
            </a:gradFill>
          </p:spPr>
        </p:sp>
        <p:sp>
          <p:nvSpPr>
            <p:cNvPr id="7" name="TextBox 7">
              <a:extLst>
                <a:ext uri="{FF2B5EF4-FFF2-40B4-BE49-F238E27FC236}">
                  <a16:creationId xmlns:a16="http://schemas.microsoft.com/office/drawing/2014/main" id="{5AF3F3C3-8A16-74BD-A6AA-754B4C057A3A}"/>
                </a:ext>
              </a:extLst>
            </p:cNvPr>
            <p:cNvSpPr txBox="1"/>
            <p:nvPr/>
          </p:nvSpPr>
          <p:spPr>
            <a:xfrm>
              <a:off x="101600" y="-38100"/>
              <a:ext cx="2784543"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F9CD78A1-B0C8-FA0B-A0FF-0E8D401241E7}"/>
              </a:ext>
            </a:extLst>
          </p:cNvPr>
          <p:cNvGrpSpPr/>
          <p:nvPr/>
        </p:nvGrpSpPr>
        <p:grpSpPr>
          <a:xfrm rot="392030">
            <a:off x="6982802" y="-801561"/>
            <a:ext cx="16463801" cy="12015940"/>
            <a:chOff x="0" y="0"/>
            <a:chExt cx="835252" cy="609600"/>
          </a:xfrm>
        </p:grpSpPr>
        <p:sp>
          <p:nvSpPr>
            <p:cNvPr id="9" name="Freeform 9">
              <a:extLst>
                <a:ext uri="{FF2B5EF4-FFF2-40B4-BE49-F238E27FC236}">
                  <a16:creationId xmlns:a16="http://schemas.microsoft.com/office/drawing/2014/main" id="{B76F08E7-12D7-AC5E-2B86-536F99B71DE9}"/>
                </a:ext>
              </a:extLst>
            </p:cNvPr>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10" name="TextBox 10">
              <a:extLst>
                <a:ext uri="{FF2B5EF4-FFF2-40B4-BE49-F238E27FC236}">
                  <a16:creationId xmlns:a16="http://schemas.microsoft.com/office/drawing/2014/main" id="{F127AE07-26CB-1B8A-8802-07226B72E196}"/>
                </a:ext>
              </a:extLst>
            </p:cNvPr>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a:extLst>
              <a:ext uri="{FF2B5EF4-FFF2-40B4-BE49-F238E27FC236}">
                <a16:creationId xmlns:a16="http://schemas.microsoft.com/office/drawing/2014/main" id="{995BE82A-F20A-1BBC-47C3-8AD825538706}"/>
              </a:ext>
            </a:extLst>
          </p:cNvPr>
          <p:cNvGrpSpPr/>
          <p:nvPr/>
        </p:nvGrpSpPr>
        <p:grpSpPr>
          <a:xfrm rot="392030">
            <a:off x="8132847" y="1172359"/>
            <a:ext cx="13947216" cy="10179235"/>
            <a:chOff x="0" y="0"/>
            <a:chExt cx="835252" cy="609600"/>
          </a:xfrm>
        </p:grpSpPr>
        <p:sp>
          <p:nvSpPr>
            <p:cNvPr id="12" name="Freeform 12">
              <a:extLst>
                <a:ext uri="{FF2B5EF4-FFF2-40B4-BE49-F238E27FC236}">
                  <a16:creationId xmlns:a16="http://schemas.microsoft.com/office/drawing/2014/main" id="{B6C5CE3B-E52F-C56D-FEFD-152E53A01310}"/>
                </a:ext>
              </a:extLst>
            </p:cNvPr>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gradFill rotWithShape="1">
              <a:gsLst>
                <a:gs pos="0">
                  <a:srgbClr val="1E3D30">
                    <a:alpha val="100000"/>
                  </a:srgbClr>
                </a:gs>
                <a:gs pos="100000">
                  <a:srgbClr val="516D5F">
                    <a:alpha val="100000"/>
                  </a:srgbClr>
                </a:gs>
              </a:gsLst>
              <a:lin ang="2700000"/>
            </a:gradFill>
          </p:spPr>
        </p:sp>
        <p:sp>
          <p:nvSpPr>
            <p:cNvPr id="13" name="TextBox 13">
              <a:extLst>
                <a:ext uri="{FF2B5EF4-FFF2-40B4-BE49-F238E27FC236}">
                  <a16:creationId xmlns:a16="http://schemas.microsoft.com/office/drawing/2014/main" id="{9F5262A5-2EA7-FF35-4122-8F3D23C5974F}"/>
                </a:ext>
              </a:extLst>
            </p:cNvPr>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a:extLst>
              <a:ext uri="{FF2B5EF4-FFF2-40B4-BE49-F238E27FC236}">
                <a16:creationId xmlns:a16="http://schemas.microsoft.com/office/drawing/2014/main" id="{A4D42204-E545-8B0C-BEED-565CEB365B0A}"/>
              </a:ext>
            </a:extLst>
          </p:cNvPr>
          <p:cNvSpPr/>
          <p:nvPr/>
        </p:nvSpPr>
        <p:spPr>
          <a:xfrm rot="392030">
            <a:off x="-463229" y="1862305"/>
            <a:ext cx="5556046" cy="693728"/>
          </a:xfrm>
          <a:custGeom>
            <a:avLst/>
            <a:gdLst/>
            <a:ahLst/>
            <a:cxnLst/>
            <a:rect l="l" t="t" r="r" b="b"/>
            <a:pathLst>
              <a:path w="5556046" h="693728">
                <a:moveTo>
                  <a:pt x="0" y="0"/>
                </a:moveTo>
                <a:lnTo>
                  <a:pt x="5556046" y="0"/>
                </a:lnTo>
                <a:lnTo>
                  <a:pt x="5556046" y="693727"/>
                </a:lnTo>
                <a:lnTo>
                  <a:pt x="0" y="693727"/>
                </a:lnTo>
                <a:lnTo>
                  <a:pt x="0" y="0"/>
                </a:lnTo>
                <a:close/>
              </a:path>
            </a:pathLst>
          </a:custGeom>
          <a:blipFill>
            <a:blip r:embed="rId2">
              <a:alphaModFix amt="70000"/>
            </a:blip>
            <a:stretch>
              <a:fillRect t="-30145"/>
            </a:stretch>
          </a:blipFill>
        </p:spPr>
      </p:sp>
      <p:sp>
        <p:nvSpPr>
          <p:cNvPr id="15" name="Freeform 15">
            <a:extLst>
              <a:ext uri="{FF2B5EF4-FFF2-40B4-BE49-F238E27FC236}">
                <a16:creationId xmlns:a16="http://schemas.microsoft.com/office/drawing/2014/main" id="{7D5D3C88-485A-8DA9-9C14-135990480987}"/>
              </a:ext>
            </a:extLst>
          </p:cNvPr>
          <p:cNvSpPr/>
          <p:nvPr/>
        </p:nvSpPr>
        <p:spPr>
          <a:xfrm>
            <a:off x="4463648" y="9498579"/>
            <a:ext cx="6404809" cy="812222"/>
          </a:xfrm>
          <a:custGeom>
            <a:avLst/>
            <a:gdLst/>
            <a:ahLst/>
            <a:cxnLst/>
            <a:rect l="l" t="t" r="r" b="b"/>
            <a:pathLst>
              <a:path w="6404809" h="812222">
                <a:moveTo>
                  <a:pt x="0" y="0"/>
                </a:moveTo>
                <a:lnTo>
                  <a:pt x="6404810" y="0"/>
                </a:lnTo>
                <a:lnTo>
                  <a:pt x="6404810" y="812222"/>
                </a:lnTo>
                <a:lnTo>
                  <a:pt x="0" y="812222"/>
                </a:lnTo>
                <a:lnTo>
                  <a:pt x="0" y="0"/>
                </a:lnTo>
                <a:close/>
              </a:path>
            </a:pathLst>
          </a:custGeom>
          <a:blipFill>
            <a:blip r:embed="rId2"/>
            <a:stretch>
              <a:fillRect t="-28140"/>
            </a:stretch>
          </a:blipFill>
        </p:spPr>
      </p:sp>
      <p:sp>
        <p:nvSpPr>
          <p:cNvPr id="20" name="TextBox 20">
            <a:extLst>
              <a:ext uri="{FF2B5EF4-FFF2-40B4-BE49-F238E27FC236}">
                <a16:creationId xmlns:a16="http://schemas.microsoft.com/office/drawing/2014/main" id="{679511D0-9B41-DAEE-3218-8B25FE9F340A}"/>
              </a:ext>
            </a:extLst>
          </p:cNvPr>
          <p:cNvSpPr txBox="1"/>
          <p:nvPr/>
        </p:nvSpPr>
        <p:spPr>
          <a:xfrm>
            <a:off x="400515" y="738673"/>
            <a:ext cx="8936829" cy="1619546"/>
          </a:xfrm>
          <a:prstGeom prst="rect">
            <a:avLst/>
          </a:prstGeom>
        </p:spPr>
        <p:txBody>
          <a:bodyPr wrap="square" lIns="0" tIns="0" rIns="0" bIns="0" rtlCol="0" anchor="t">
            <a:spAutoFit/>
          </a:bodyPr>
          <a:lstStyle/>
          <a:p>
            <a:pPr algn="l">
              <a:lnSpc>
                <a:spcPts val="6159"/>
              </a:lnSpc>
            </a:pPr>
            <a:r>
              <a:rPr lang="en-US" sz="7200" b="1" dirty="0">
                <a:solidFill>
                  <a:srgbClr val="FFFFFF"/>
                </a:solidFill>
                <a:latin typeface="Montserrat Bold"/>
                <a:ea typeface="Montserrat Bold"/>
                <a:cs typeface="Montserrat Bold"/>
                <a:sym typeface="Montserrat Bold"/>
              </a:rPr>
              <a:t>What is online interviews?</a:t>
            </a:r>
          </a:p>
        </p:txBody>
      </p:sp>
      <p:sp>
        <p:nvSpPr>
          <p:cNvPr id="21" name="TextBox 8">
            <a:extLst>
              <a:ext uri="{FF2B5EF4-FFF2-40B4-BE49-F238E27FC236}">
                <a16:creationId xmlns:a16="http://schemas.microsoft.com/office/drawing/2014/main" id="{3F3022D8-EE0F-B5AB-7D46-92F242960945}"/>
              </a:ext>
            </a:extLst>
          </p:cNvPr>
          <p:cNvSpPr txBox="1"/>
          <p:nvPr/>
        </p:nvSpPr>
        <p:spPr>
          <a:xfrm>
            <a:off x="382055" y="3860438"/>
            <a:ext cx="8743485" cy="3447098"/>
          </a:xfrm>
          <a:prstGeom prst="rect">
            <a:avLst/>
          </a:prstGeom>
        </p:spPr>
        <p:txBody>
          <a:bodyPr wrap="square" lIns="0" tIns="0" rIns="0" bIns="0" rtlCol="0" anchor="t">
            <a:spAutoFit/>
          </a:bodyPr>
          <a:lstStyle/>
          <a:p>
            <a:pPr marL="260330" lvl="1" algn="just"/>
            <a:r>
              <a:rPr lang="en-US" sz="3200" dirty="0">
                <a:solidFill>
                  <a:schemeClr val="bg1"/>
                </a:solidFill>
                <a:latin typeface="Montserrat" panose="00000500000000000000" pitchFamily="2" charset="0"/>
              </a:rPr>
              <a:t>An </a:t>
            </a:r>
            <a:r>
              <a:rPr lang="en-US" sz="3200" b="1" dirty="0">
                <a:solidFill>
                  <a:schemeClr val="bg1"/>
                </a:solidFill>
                <a:latin typeface="Montserrat" panose="00000500000000000000" pitchFamily="2" charset="0"/>
              </a:rPr>
              <a:t>online interview</a:t>
            </a:r>
            <a:r>
              <a:rPr lang="en-US" sz="3200" dirty="0">
                <a:solidFill>
                  <a:schemeClr val="bg1"/>
                </a:solidFill>
                <a:latin typeface="Montserrat" panose="00000500000000000000" pitchFamily="2" charset="0"/>
              </a:rPr>
              <a:t> is a job interview conducted through digital platforms, rather than in person. It allows employers and candidates to communicate remotely using video conferencing tools, chat, or even pre-recorded video submissions.</a:t>
            </a:r>
            <a:endParaRPr lang="en-US" sz="3600" b="1" dirty="0">
              <a:solidFill>
                <a:schemeClr val="bg1"/>
              </a:solidFill>
              <a:latin typeface="Montserrat" panose="00000500000000000000" pitchFamily="2" charset="0"/>
              <a:ea typeface="Montserrat Bold"/>
              <a:cs typeface="Montserrat Bold"/>
              <a:sym typeface="Montserrat Bold"/>
            </a:endParaRPr>
          </a:p>
        </p:txBody>
      </p:sp>
      <p:pic>
        <p:nvPicPr>
          <p:cNvPr id="5124" name="Picture 4" descr="5 Tips for Successful Online Job Interviews | Rozgar.com">
            <a:extLst>
              <a:ext uri="{FF2B5EF4-FFF2-40B4-BE49-F238E27FC236}">
                <a16:creationId xmlns:a16="http://schemas.microsoft.com/office/drawing/2014/main" id="{CF7EED51-5BC2-6075-303D-835B3CC714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29" t="3082"/>
          <a:stretch/>
        </p:blipFill>
        <p:spPr bwMode="auto">
          <a:xfrm>
            <a:off x="9496317" y="617042"/>
            <a:ext cx="9974076" cy="905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8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a:extLst>
            <a:ext uri="{FF2B5EF4-FFF2-40B4-BE49-F238E27FC236}">
              <a16:creationId xmlns:a16="http://schemas.microsoft.com/office/drawing/2014/main" id="{ECF6AB63-6980-7DD6-3158-26D7E07A09E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D391E8B-CA86-3ED4-1A69-730722BA4B88}"/>
              </a:ext>
            </a:extLst>
          </p:cNvPr>
          <p:cNvSpPr txBox="1"/>
          <p:nvPr/>
        </p:nvSpPr>
        <p:spPr>
          <a:xfrm>
            <a:off x="804732" y="550987"/>
            <a:ext cx="8270935" cy="796628"/>
          </a:xfrm>
          <a:prstGeom prst="rect">
            <a:avLst/>
          </a:prstGeom>
        </p:spPr>
        <p:txBody>
          <a:bodyPr wrap="square" lIns="0" tIns="0" rIns="0" bIns="0" rtlCol="0" anchor="t">
            <a:spAutoFit/>
          </a:bodyPr>
          <a:lstStyle/>
          <a:p>
            <a:pPr algn="l">
              <a:lnSpc>
                <a:spcPts val="6159"/>
              </a:lnSpc>
            </a:pPr>
            <a:r>
              <a:rPr lang="en-PH" sz="6000" b="1" dirty="0">
                <a:solidFill>
                  <a:schemeClr val="bg1"/>
                </a:solidFill>
              </a:rPr>
              <a:t>Video Interviews (Live)</a:t>
            </a:r>
            <a:endParaRPr lang="en-US" sz="5599" b="1" dirty="0">
              <a:solidFill>
                <a:schemeClr val="bg1"/>
              </a:solidFill>
              <a:latin typeface="Montserrat Bold"/>
              <a:ea typeface="Montserrat Bold"/>
              <a:cs typeface="Montserrat Bold"/>
              <a:sym typeface="Montserrat Bold"/>
            </a:endParaRPr>
          </a:p>
        </p:txBody>
      </p:sp>
      <p:grpSp>
        <p:nvGrpSpPr>
          <p:cNvPr id="3" name="Group 3">
            <a:extLst>
              <a:ext uri="{FF2B5EF4-FFF2-40B4-BE49-F238E27FC236}">
                <a16:creationId xmlns:a16="http://schemas.microsoft.com/office/drawing/2014/main" id="{53234A03-85B7-0D22-3155-E2332B4F0E7A}"/>
              </a:ext>
            </a:extLst>
          </p:cNvPr>
          <p:cNvGrpSpPr/>
          <p:nvPr/>
        </p:nvGrpSpPr>
        <p:grpSpPr>
          <a:xfrm>
            <a:off x="7543800" y="-704009"/>
            <a:ext cx="12819844" cy="11356705"/>
            <a:chOff x="0" y="0"/>
            <a:chExt cx="688138" cy="609600"/>
          </a:xfrm>
        </p:grpSpPr>
        <p:sp>
          <p:nvSpPr>
            <p:cNvPr id="4" name="Freeform 4">
              <a:extLst>
                <a:ext uri="{FF2B5EF4-FFF2-40B4-BE49-F238E27FC236}">
                  <a16:creationId xmlns:a16="http://schemas.microsoft.com/office/drawing/2014/main" id="{AB9D989F-CC4F-8B0D-4285-06B9FAD8B52E}"/>
                </a:ext>
              </a:extLst>
            </p:cNvPr>
            <p:cNvSpPr/>
            <p:nvPr/>
          </p:nvSpPr>
          <p:spPr>
            <a:xfrm>
              <a:off x="3668" y="0"/>
              <a:ext cx="680801" cy="609600"/>
            </a:xfrm>
            <a:custGeom>
              <a:avLst/>
              <a:gdLst/>
              <a:ahLst/>
              <a:cxnLst/>
              <a:rect l="l" t="t" r="r" b="b"/>
              <a:pathLst>
                <a:path w="680801" h="609600">
                  <a:moveTo>
                    <a:pt x="466172" y="0"/>
                  </a:moveTo>
                  <a:lnTo>
                    <a:pt x="11430" y="0"/>
                  </a:lnTo>
                  <a:cubicBezTo>
                    <a:pt x="7932" y="0"/>
                    <a:pt x="4647" y="1681"/>
                    <a:pt x="2602" y="4519"/>
                  </a:cubicBezTo>
                  <a:cubicBezTo>
                    <a:pt x="557" y="7357"/>
                    <a:pt x="0" y="11004"/>
                    <a:pt x="1106" y="14323"/>
                  </a:cubicBezTo>
                  <a:lnTo>
                    <a:pt x="194758" y="595277"/>
                  </a:lnTo>
                  <a:cubicBezTo>
                    <a:pt x="197609" y="603831"/>
                    <a:pt x="205613" y="609600"/>
                    <a:pt x="214630" y="609600"/>
                  </a:cubicBezTo>
                  <a:lnTo>
                    <a:pt x="669372" y="609600"/>
                  </a:lnTo>
                  <a:cubicBezTo>
                    <a:pt x="672870" y="609600"/>
                    <a:pt x="676155" y="607919"/>
                    <a:pt x="678200" y="605081"/>
                  </a:cubicBezTo>
                  <a:cubicBezTo>
                    <a:pt x="680245" y="602243"/>
                    <a:pt x="680802" y="598596"/>
                    <a:pt x="679695" y="595277"/>
                  </a:cubicBezTo>
                  <a:lnTo>
                    <a:pt x="486044" y="14323"/>
                  </a:lnTo>
                  <a:cubicBezTo>
                    <a:pt x="483193" y="5769"/>
                    <a:pt x="475188" y="0"/>
                    <a:pt x="466172" y="0"/>
                  </a:cubicBezTo>
                  <a:close/>
                </a:path>
              </a:pathLst>
            </a:custGeom>
            <a:gradFill rotWithShape="1">
              <a:gsLst>
                <a:gs pos="0">
                  <a:srgbClr val="1E3D30">
                    <a:alpha val="100000"/>
                  </a:srgbClr>
                </a:gs>
                <a:gs pos="100000">
                  <a:srgbClr val="516D5F">
                    <a:alpha val="100000"/>
                  </a:srgbClr>
                </a:gs>
              </a:gsLst>
              <a:lin ang="2700000"/>
            </a:gradFill>
          </p:spPr>
        </p:sp>
        <p:sp>
          <p:nvSpPr>
            <p:cNvPr id="5" name="TextBox 5">
              <a:extLst>
                <a:ext uri="{FF2B5EF4-FFF2-40B4-BE49-F238E27FC236}">
                  <a16:creationId xmlns:a16="http://schemas.microsoft.com/office/drawing/2014/main" id="{F2894DA7-15BC-AFAC-2B60-7CE09DDC65BB}"/>
                </a:ext>
              </a:extLst>
            </p:cNvPr>
            <p:cNvSpPr txBox="1"/>
            <p:nvPr/>
          </p:nvSpPr>
          <p:spPr>
            <a:xfrm>
              <a:off x="101600" y="-38100"/>
              <a:ext cx="484938" cy="647700"/>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F2566FA-B8A1-A064-D9C0-7277F91BF85C}"/>
              </a:ext>
            </a:extLst>
          </p:cNvPr>
          <p:cNvGrpSpPr/>
          <p:nvPr/>
        </p:nvGrpSpPr>
        <p:grpSpPr>
          <a:xfrm>
            <a:off x="9144000" y="-742109"/>
            <a:ext cx="12819844" cy="11356705"/>
            <a:chOff x="0" y="0"/>
            <a:chExt cx="688138" cy="609600"/>
          </a:xfrm>
        </p:grpSpPr>
        <p:sp>
          <p:nvSpPr>
            <p:cNvPr id="7" name="Freeform 7">
              <a:extLst>
                <a:ext uri="{FF2B5EF4-FFF2-40B4-BE49-F238E27FC236}">
                  <a16:creationId xmlns:a16="http://schemas.microsoft.com/office/drawing/2014/main" id="{06B6B0CC-25E9-4BFC-B572-BCA48F060553}"/>
                </a:ext>
              </a:extLst>
            </p:cNvPr>
            <p:cNvSpPr/>
            <p:nvPr/>
          </p:nvSpPr>
          <p:spPr>
            <a:xfrm>
              <a:off x="3668" y="0"/>
              <a:ext cx="680801" cy="609600"/>
            </a:xfrm>
            <a:custGeom>
              <a:avLst/>
              <a:gdLst/>
              <a:ahLst/>
              <a:cxnLst/>
              <a:rect l="l" t="t" r="r" b="b"/>
              <a:pathLst>
                <a:path w="680801" h="609600">
                  <a:moveTo>
                    <a:pt x="466172" y="0"/>
                  </a:moveTo>
                  <a:lnTo>
                    <a:pt x="11430" y="0"/>
                  </a:lnTo>
                  <a:cubicBezTo>
                    <a:pt x="7932" y="0"/>
                    <a:pt x="4647" y="1681"/>
                    <a:pt x="2602" y="4519"/>
                  </a:cubicBezTo>
                  <a:cubicBezTo>
                    <a:pt x="557" y="7357"/>
                    <a:pt x="0" y="11004"/>
                    <a:pt x="1106" y="14323"/>
                  </a:cubicBezTo>
                  <a:lnTo>
                    <a:pt x="194758" y="595277"/>
                  </a:lnTo>
                  <a:cubicBezTo>
                    <a:pt x="197609" y="603831"/>
                    <a:pt x="205613" y="609600"/>
                    <a:pt x="214630" y="609600"/>
                  </a:cubicBezTo>
                  <a:lnTo>
                    <a:pt x="669372" y="609600"/>
                  </a:lnTo>
                  <a:cubicBezTo>
                    <a:pt x="672870" y="609600"/>
                    <a:pt x="676155" y="607919"/>
                    <a:pt x="678200" y="605081"/>
                  </a:cubicBezTo>
                  <a:cubicBezTo>
                    <a:pt x="680245" y="602243"/>
                    <a:pt x="680802" y="598596"/>
                    <a:pt x="679695" y="595277"/>
                  </a:cubicBezTo>
                  <a:lnTo>
                    <a:pt x="486044" y="14323"/>
                  </a:lnTo>
                  <a:cubicBezTo>
                    <a:pt x="483193" y="5769"/>
                    <a:pt x="475188" y="0"/>
                    <a:pt x="466172" y="0"/>
                  </a:cubicBezTo>
                  <a:close/>
                </a:path>
              </a:pathLst>
            </a:custGeom>
            <a:gradFill rotWithShape="1">
              <a:gsLst>
                <a:gs pos="0">
                  <a:srgbClr val="516D5F">
                    <a:alpha val="100000"/>
                  </a:srgbClr>
                </a:gs>
                <a:gs pos="100000">
                  <a:srgbClr val="1E3D30">
                    <a:alpha val="100000"/>
                  </a:srgbClr>
                </a:gs>
              </a:gsLst>
              <a:lin ang="2700000"/>
            </a:gradFill>
          </p:spPr>
        </p:sp>
        <p:sp>
          <p:nvSpPr>
            <p:cNvPr id="8" name="TextBox 8">
              <a:extLst>
                <a:ext uri="{FF2B5EF4-FFF2-40B4-BE49-F238E27FC236}">
                  <a16:creationId xmlns:a16="http://schemas.microsoft.com/office/drawing/2014/main" id="{E47737D6-BF02-F074-570F-14CA1761FEAF}"/>
                </a:ext>
              </a:extLst>
            </p:cNvPr>
            <p:cNvSpPr txBox="1"/>
            <p:nvPr/>
          </p:nvSpPr>
          <p:spPr>
            <a:xfrm>
              <a:off x="101600" y="-38100"/>
              <a:ext cx="484938" cy="647700"/>
            </a:xfrm>
            <a:prstGeom prst="rect">
              <a:avLst/>
            </a:prstGeom>
          </p:spPr>
          <p:txBody>
            <a:bodyPr lIns="50800" tIns="50800" rIns="50800" bIns="50800" rtlCol="0" anchor="ctr"/>
            <a:lstStyle/>
            <a:p>
              <a:pPr algn="ctr">
                <a:lnSpc>
                  <a:spcPts val="2659"/>
                </a:lnSpc>
              </a:pPr>
              <a:endParaRPr/>
            </a:p>
          </p:txBody>
        </p:sp>
      </p:grpSp>
      <p:sp>
        <p:nvSpPr>
          <p:cNvPr id="26" name="TextBox 8">
            <a:extLst>
              <a:ext uri="{FF2B5EF4-FFF2-40B4-BE49-F238E27FC236}">
                <a16:creationId xmlns:a16="http://schemas.microsoft.com/office/drawing/2014/main" id="{DF779B5D-72C2-0586-3212-80504EEA46BD}"/>
              </a:ext>
            </a:extLst>
          </p:cNvPr>
          <p:cNvSpPr txBox="1"/>
          <p:nvPr/>
        </p:nvSpPr>
        <p:spPr>
          <a:xfrm>
            <a:off x="332182" y="6574849"/>
            <a:ext cx="8743485" cy="2954655"/>
          </a:xfrm>
          <a:prstGeom prst="rect">
            <a:avLst/>
          </a:prstGeom>
        </p:spPr>
        <p:txBody>
          <a:bodyPr wrap="square" lIns="0" tIns="0" rIns="0" bIns="0" rtlCol="0" anchor="t">
            <a:spAutoFit/>
          </a:bodyPr>
          <a:lstStyle/>
          <a:p>
            <a:pPr marL="260330" lvl="1" algn="just"/>
            <a:r>
              <a:rPr lang="en-US" sz="3200" b="1" dirty="0">
                <a:solidFill>
                  <a:schemeClr val="bg1"/>
                </a:solidFill>
              </a:rPr>
              <a:t>This is the most common type, where the interviewer and the candidate meet via video call on platforms like Zoom, Microsoft Teams, Skype, or Google Meet. The conversation is live, similar to an in-person interview, but the participants are in different locations.</a:t>
            </a:r>
            <a:endParaRPr lang="en-US" sz="3600" b="1" dirty="0">
              <a:solidFill>
                <a:schemeClr val="bg1"/>
              </a:solidFill>
              <a:latin typeface="Montserrat" panose="00000500000000000000" pitchFamily="2" charset="0"/>
              <a:ea typeface="Montserrat Bold"/>
              <a:cs typeface="Montserrat Bold"/>
              <a:sym typeface="Montserrat Bold"/>
            </a:endParaRPr>
          </a:p>
        </p:txBody>
      </p:sp>
      <p:pic>
        <p:nvPicPr>
          <p:cNvPr id="3076" name="Picture 4" descr="10 Foolproof Virtual Interview Outfits (Depending on Your Industry)">
            <a:extLst>
              <a:ext uri="{FF2B5EF4-FFF2-40B4-BE49-F238E27FC236}">
                <a16:creationId xmlns:a16="http://schemas.microsoft.com/office/drawing/2014/main" id="{4FCEE266-9BA0-84CD-05BC-3E5661EFA8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720" y="2010575"/>
            <a:ext cx="7028380" cy="412374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8">
            <a:extLst>
              <a:ext uri="{FF2B5EF4-FFF2-40B4-BE49-F238E27FC236}">
                <a16:creationId xmlns:a16="http://schemas.microsoft.com/office/drawing/2014/main" id="{10A6CA39-C6B0-45CC-EDE8-FBB14EE1A05C}"/>
              </a:ext>
            </a:extLst>
          </p:cNvPr>
          <p:cNvSpPr txBox="1"/>
          <p:nvPr/>
        </p:nvSpPr>
        <p:spPr>
          <a:xfrm>
            <a:off x="9212333" y="6547180"/>
            <a:ext cx="8743485" cy="2954655"/>
          </a:xfrm>
          <a:prstGeom prst="rect">
            <a:avLst/>
          </a:prstGeom>
        </p:spPr>
        <p:txBody>
          <a:bodyPr wrap="square" lIns="0" tIns="0" rIns="0" bIns="0" rtlCol="0" anchor="t">
            <a:spAutoFit/>
          </a:bodyPr>
          <a:lstStyle/>
          <a:p>
            <a:pPr marL="260330" lvl="1" algn="just"/>
            <a:r>
              <a:rPr lang="en-US" sz="3200" b="1" dirty="0">
                <a:solidFill>
                  <a:schemeClr val="bg1"/>
                </a:solidFill>
              </a:rPr>
              <a:t>In this format, candidates are asked to record their responses to a set of predetermined questions within a given time frame. These recorded responses are then reviewed by the employer. This is often used in initial screening processes.</a:t>
            </a:r>
            <a:endParaRPr lang="en-US" sz="3600" b="1" dirty="0">
              <a:solidFill>
                <a:schemeClr val="bg1"/>
              </a:solidFill>
              <a:latin typeface="Montserrat" panose="00000500000000000000" pitchFamily="2" charset="0"/>
              <a:ea typeface="Montserrat Bold"/>
              <a:cs typeface="Montserrat Bold"/>
              <a:sym typeface="Montserrat Bold"/>
            </a:endParaRPr>
          </a:p>
        </p:txBody>
      </p:sp>
      <p:pic>
        <p:nvPicPr>
          <p:cNvPr id="3080" name="Picture 8" descr="Video Interview Tips: Guide to Acing Your Job Interview">
            <a:extLst>
              <a:ext uri="{FF2B5EF4-FFF2-40B4-BE49-F238E27FC236}">
                <a16:creationId xmlns:a16="http://schemas.microsoft.com/office/drawing/2014/main" id="{6A46566B-B58B-A0B1-D59D-0EBCE48E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675" y="1912968"/>
            <a:ext cx="7162800" cy="431895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
            <a:extLst>
              <a:ext uri="{FF2B5EF4-FFF2-40B4-BE49-F238E27FC236}">
                <a16:creationId xmlns:a16="http://schemas.microsoft.com/office/drawing/2014/main" id="{767399BD-F0CF-1B8E-8E42-B266B200E14F}"/>
              </a:ext>
            </a:extLst>
          </p:cNvPr>
          <p:cNvSpPr txBox="1"/>
          <p:nvPr/>
        </p:nvSpPr>
        <p:spPr>
          <a:xfrm>
            <a:off x="9818244" y="302200"/>
            <a:ext cx="8270935" cy="1591718"/>
          </a:xfrm>
          <a:prstGeom prst="rect">
            <a:avLst/>
          </a:prstGeom>
        </p:spPr>
        <p:txBody>
          <a:bodyPr wrap="square" lIns="0" tIns="0" rIns="0" bIns="0" rtlCol="0" anchor="t">
            <a:spAutoFit/>
          </a:bodyPr>
          <a:lstStyle/>
          <a:p>
            <a:pPr>
              <a:lnSpc>
                <a:spcPts val="6159"/>
              </a:lnSpc>
            </a:pPr>
            <a:r>
              <a:rPr lang="en-PH" sz="6000" b="1" dirty="0">
                <a:solidFill>
                  <a:schemeClr val="bg1"/>
                </a:solidFill>
              </a:rPr>
              <a:t>Pre-Recorded Video Interviews</a:t>
            </a:r>
            <a:r>
              <a:rPr lang="en-PH" sz="6000" dirty="0">
                <a:solidFill>
                  <a:schemeClr val="bg1"/>
                </a:solidFill>
              </a:rPr>
              <a:t>: </a:t>
            </a:r>
            <a:endParaRPr lang="en-US" sz="5599" b="1" dirty="0">
              <a:solidFill>
                <a:schemeClr val="bg1"/>
              </a:solidFill>
              <a:latin typeface="Montserrat Bold"/>
              <a:ea typeface="Montserrat Bold"/>
              <a:cs typeface="Montserrat Bold"/>
              <a:sym typeface="Montserrat Bold"/>
            </a:endParaRPr>
          </a:p>
        </p:txBody>
      </p:sp>
    </p:spTree>
    <p:extLst>
      <p:ext uri="{BB962C8B-B14F-4D97-AF65-F5344CB8AC3E}">
        <p14:creationId xmlns:p14="http://schemas.microsoft.com/office/powerpoint/2010/main" val="25837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080"/>
                                        </p:tgtEl>
                                        <p:attrNameLst>
                                          <p:attrName>style.visibility</p:attrName>
                                        </p:attrNameLst>
                                      </p:cBhvr>
                                      <p:to>
                                        <p:strVal val="visible"/>
                                      </p:to>
                                    </p:set>
                                    <p:animEffect transition="in" filter="fade">
                                      <p:cBhvr>
                                        <p:cTn id="35" dur="1000"/>
                                        <p:tgtEl>
                                          <p:spTgt spid="3080"/>
                                        </p:tgtEl>
                                      </p:cBhvr>
                                    </p:animEffect>
                                    <p:anim calcmode="lin" valueType="num">
                                      <p:cBhvr>
                                        <p:cTn id="36" dur="1000" fill="hold"/>
                                        <p:tgtEl>
                                          <p:spTgt spid="3080"/>
                                        </p:tgtEl>
                                        <p:attrNameLst>
                                          <p:attrName>ppt_x</p:attrName>
                                        </p:attrNameLst>
                                      </p:cBhvr>
                                      <p:tavLst>
                                        <p:tav tm="0">
                                          <p:val>
                                            <p:strVal val="#ppt_x"/>
                                          </p:val>
                                        </p:tav>
                                        <p:tav tm="100000">
                                          <p:val>
                                            <p:strVal val="#ppt_x"/>
                                          </p:val>
                                        </p:tav>
                                      </p:tavLst>
                                    </p:anim>
                                    <p:anim calcmode="lin" valueType="num">
                                      <p:cBhvr>
                                        <p:cTn id="37" dur="1000" fill="hold"/>
                                        <p:tgtEl>
                                          <p:spTgt spid="308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a:extLst>
            <a:ext uri="{FF2B5EF4-FFF2-40B4-BE49-F238E27FC236}">
              <a16:creationId xmlns:a16="http://schemas.microsoft.com/office/drawing/2014/main" id="{3D49BD0B-625E-7541-B490-8C12DFA9562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9FE2901-B9CC-8CB5-A000-1DD7D5A25723}"/>
              </a:ext>
            </a:extLst>
          </p:cNvPr>
          <p:cNvSpPr txBox="1"/>
          <p:nvPr/>
        </p:nvSpPr>
        <p:spPr>
          <a:xfrm>
            <a:off x="804732" y="550987"/>
            <a:ext cx="7958268" cy="1591718"/>
          </a:xfrm>
          <a:prstGeom prst="rect">
            <a:avLst/>
          </a:prstGeom>
        </p:spPr>
        <p:txBody>
          <a:bodyPr wrap="square" lIns="0" tIns="0" rIns="0" bIns="0" rtlCol="0" anchor="t">
            <a:spAutoFit/>
          </a:bodyPr>
          <a:lstStyle/>
          <a:p>
            <a:pPr>
              <a:lnSpc>
                <a:spcPts val="6159"/>
              </a:lnSpc>
            </a:pPr>
            <a:r>
              <a:rPr lang="en-PH" sz="6000" b="1" dirty="0">
                <a:solidFill>
                  <a:schemeClr val="bg1"/>
                </a:solidFill>
              </a:rPr>
              <a:t>Chat or Text-Based Interviews</a:t>
            </a:r>
            <a:r>
              <a:rPr lang="en-PH" sz="6000" dirty="0">
                <a:solidFill>
                  <a:schemeClr val="bg1"/>
                </a:solidFill>
              </a:rPr>
              <a:t>:</a:t>
            </a:r>
            <a:endParaRPr lang="en-US" sz="5599" b="1" dirty="0">
              <a:solidFill>
                <a:schemeClr val="bg1"/>
              </a:solidFill>
              <a:latin typeface="Montserrat Bold"/>
              <a:ea typeface="Montserrat Bold"/>
              <a:cs typeface="Montserrat Bold"/>
              <a:sym typeface="Montserrat Bold"/>
            </a:endParaRPr>
          </a:p>
        </p:txBody>
      </p:sp>
      <p:grpSp>
        <p:nvGrpSpPr>
          <p:cNvPr id="3" name="Group 3">
            <a:extLst>
              <a:ext uri="{FF2B5EF4-FFF2-40B4-BE49-F238E27FC236}">
                <a16:creationId xmlns:a16="http://schemas.microsoft.com/office/drawing/2014/main" id="{D1B4163F-7F64-0D7D-EA34-44ED955C2BB7}"/>
              </a:ext>
            </a:extLst>
          </p:cNvPr>
          <p:cNvGrpSpPr/>
          <p:nvPr/>
        </p:nvGrpSpPr>
        <p:grpSpPr>
          <a:xfrm>
            <a:off x="7543800" y="-704009"/>
            <a:ext cx="12819844" cy="11356705"/>
            <a:chOff x="0" y="0"/>
            <a:chExt cx="688138" cy="609600"/>
          </a:xfrm>
        </p:grpSpPr>
        <p:sp>
          <p:nvSpPr>
            <p:cNvPr id="4" name="Freeform 4">
              <a:extLst>
                <a:ext uri="{FF2B5EF4-FFF2-40B4-BE49-F238E27FC236}">
                  <a16:creationId xmlns:a16="http://schemas.microsoft.com/office/drawing/2014/main" id="{CE3230D8-78DC-B3A9-1260-D25D7317124E}"/>
                </a:ext>
              </a:extLst>
            </p:cNvPr>
            <p:cNvSpPr/>
            <p:nvPr/>
          </p:nvSpPr>
          <p:spPr>
            <a:xfrm>
              <a:off x="3668" y="0"/>
              <a:ext cx="680801" cy="609600"/>
            </a:xfrm>
            <a:custGeom>
              <a:avLst/>
              <a:gdLst/>
              <a:ahLst/>
              <a:cxnLst/>
              <a:rect l="l" t="t" r="r" b="b"/>
              <a:pathLst>
                <a:path w="680801" h="609600">
                  <a:moveTo>
                    <a:pt x="466172" y="0"/>
                  </a:moveTo>
                  <a:lnTo>
                    <a:pt x="11430" y="0"/>
                  </a:lnTo>
                  <a:cubicBezTo>
                    <a:pt x="7932" y="0"/>
                    <a:pt x="4647" y="1681"/>
                    <a:pt x="2602" y="4519"/>
                  </a:cubicBezTo>
                  <a:cubicBezTo>
                    <a:pt x="557" y="7357"/>
                    <a:pt x="0" y="11004"/>
                    <a:pt x="1106" y="14323"/>
                  </a:cubicBezTo>
                  <a:lnTo>
                    <a:pt x="194758" y="595277"/>
                  </a:lnTo>
                  <a:cubicBezTo>
                    <a:pt x="197609" y="603831"/>
                    <a:pt x="205613" y="609600"/>
                    <a:pt x="214630" y="609600"/>
                  </a:cubicBezTo>
                  <a:lnTo>
                    <a:pt x="669372" y="609600"/>
                  </a:lnTo>
                  <a:cubicBezTo>
                    <a:pt x="672870" y="609600"/>
                    <a:pt x="676155" y="607919"/>
                    <a:pt x="678200" y="605081"/>
                  </a:cubicBezTo>
                  <a:cubicBezTo>
                    <a:pt x="680245" y="602243"/>
                    <a:pt x="680802" y="598596"/>
                    <a:pt x="679695" y="595277"/>
                  </a:cubicBezTo>
                  <a:lnTo>
                    <a:pt x="486044" y="14323"/>
                  </a:lnTo>
                  <a:cubicBezTo>
                    <a:pt x="483193" y="5769"/>
                    <a:pt x="475188" y="0"/>
                    <a:pt x="466172" y="0"/>
                  </a:cubicBezTo>
                  <a:close/>
                </a:path>
              </a:pathLst>
            </a:custGeom>
            <a:gradFill rotWithShape="1">
              <a:gsLst>
                <a:gs pos="0">
                  <a:srgbClr val="1E3D30">
                    <a:alpha val="100000"/>
                  </a:srgbClr>
                </a:gs>
                <a:gs pos="100000">
                  <a:srgbClr val="516D5F">
                    <a:alpha val="100000"/>
                  </a:srgbClr>
                </a:gs>
              </a:gsLst>
              <a:lin ang="2700000"/>
            </a:gradFill>
          </p:spPr>
        </p:sp>
        <p:sp>
          <p:nvSpPr>
            <p:cNvPr id="5" name="TextBox 5">
              <a:extLst>
                <a:ext uri="{FF2B5EF4-FFF2-40B4-BE49-F238E27FC236}">
                  <a16:creationId xmlns:a16="http://schemas.microsoft.com/office/drawing/2014/main" id="{CA9D8239-056A-6F2E-6CC2-EF9DE46BFA50}"/>
                </a:ext>
              </a:extLst>
            </p:cNvPr>
            <p:cNvSpPr txBox="1"/>
            <p:nvPr/>
          </p:nvSpPr>
          <p:spPr>
            <a:xfrm>
              <a:off x="101600" y="-38100"/>
              <a:ext cx="484938" cy="647700"/>
            </a:xfrm>
            <a:prstGeom prst="rect">
              <a:avLst/>
            </a:prstGeom>
          </p:spPr>
          <p:txBody>
            <a:bodyPr lIns="50800" tIns="50800" rIns="50800" bIns="50800" rtlCol="0" anchor="ctr"/>
            <a:lstStyle/>
            <a:p>
              <a:pPr algn="ctr">
                <a:lnSpc>
                  <a:spcPts val="2659"/>
                </a:lnSpc>
              </a:pPr>
              <a:endParaRPr/>
            </a:p>
          </p:txBody>
        </p:sp>
      </p:grpSp>
      <p:sp>
        <p:nvSpPr>
          <p:cNvPr id="27" name="TextBox 8">
            <a:extLst>
              <a:ext uri="{FF2B5EF4-FFF2-40B4-BE49-F238E27FC236}">
                <a16:creationId xmlns:a16="http://schemas.microsoft.com/office/drawing/2014/main" id="{6A7D53BB-EBD0-FE33-C1C3-664DAD29F953}"/>
              </a:ext>
            </a:extLst>
          </p:cNvPr>
          <p:cNvSpPr txBox="1"/>
          <p:nvPr/>
        </p:nvSpPr>
        <p:spPr>
          <a:xfrm>
            <a:off x="533120" y="3848100"/>
            <a:ext cx="8679214" cy="2954655"/>
          </a:xfrm>
          <a:prstGeom prst="rect">
            <a:avLst/>
          </a:prstGeom>
        </p:spPr>
        <p:txBody>
          <a:bodyPr wrap="square" lIns="0" tIns="0" rIns="0" bIns="0" rtlCol="0" anchor="t">
            <a:spAutoFit/>
          </a:bodyPr>
          <a:lstStyle/>
          <a:p>
            <a:pPr marL="260330" lvl="1" algn="just"/>
            <a:r>
              <a:rPr lang="en-US" sz="3200" b="1" dirty="0">
                <a:solidFill>
                  <a:schemeClr val="bg1"/>
                </a:solidFill>
              </a:rPr>
              <a:t>In this format, candidates are asked to record their responses to a set of predetermined questions within a given time frame. These recorded responses are then reviewed by the employer. This is often used in initial screening processes.</a:t>
            </a:r>
            <a:endParaRPr lang="en-US" sz="3600" b="1" dirty="0">
              <a:solidFill>
                <a:schemeClr val="bg1"/>
              </a:solidFill>
              <a:latin typeface="Montserrat" panose="00000500000000000000" pitchFamily="2" charset="0"/>
              <a:ea typeface="Montserrat Bold"/>
              <a:cs typeface="Montserrat Bold"/>
              <a:sym typeface="Montserrat Bold"/>
            </a:endParaRPr>
          </a:p>
        </p:txBody>
      </p:sp>
      <p:pic>
        <p:nvPicPr>
          <p:cNvPr id="4098" name="Picture 2" descr="Text based interview? : r/Zendesk">
            <a:extLst>
              <a:ext uri="{FF2B5EF4-FFF2-40B4-BE49-F238E27FC236}">
                <a16:creationId xmlns:a16="http://schemas.microsoft.com/office/drawing/2014/main" id="{D0771C87-AF96-C24C-C1D9-4C65DB1AB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1417594"/>
            <a:ext cx="3446462" cy="74518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DN media">
            <a:extLst>
              <a:ext uri="{FF2B5EF4-FFF2-40B4-BE49-F238E27FC236}">
                <a16:creationId xmlns:a16="http://schemas.microsoft.com/office/drawing/2014/main" id="{91D16710-A8F5-120E-7144-E7386D347D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53679" y="1408870"/>
            <a:ext cx="3446463" cy="746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20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fade">
                                      <p:cBhvr>
                                        <p:cTn id="21" dur="1000"/>
                                        <p:tgtEl>
                                          <p:spTgt spid="4098"/>
                                        </p:tgtEl>
                                      </p:cBhvr>
                                    </p:animEffect>
                                    <p:anim calcmode="lin" valueType="num">
                                      <p:cBhvr>
                                        <p:cTn id="22" dur="1000" fill="hold"/>
                                        <p:tgtEl>
                                          <p:spTgt spid="4098"/>
                                        </p:tgtEl>
                                        <p:attrNameLst>
                                          <p:attrName>ppt_x</p:attrName>
                                        </p:attrNameLst>
                                      </p:cBhvr>
                                      <p:tavLst>
                                        <p:tav tm="0">
                                          <p:val>
                                            <p:strVal val="#ppt_x"/>
                                          </p:val>
                                        </p:tav>
                                        <p:tav tm="100000">
                                          <p:val>
                                            <p:strVal val="#ppt_x"/>
                                          </p:val>
                                        </p:tav>
                                      </p:tavLst>
                                    </p:anim>
                                    <p:anim calcmode="lin" valueType="num">
                                      <p:cBhvr>
                                        <p:cTn id="23" dur="1000" fill="hold"/>
                                        <p:tgtEl>
                                          <p:spTgt spid="409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102"/>
                                        </p:tgtEl>
                                        <p:attrNameLst>
                                          <p:attrName>style.visibility</p:attrName>
                                        </p:attrNameLst>
                                      </p:cBhvr>
                                      <p:to>
                                        <p:strVal val="visible"/>
                                      </p:to>
                                    </p:set>
                                    <p:animEffect transition="in" filter="fade">
                                      <p:cBhvr>
                                        <p:cTn id="26" dur="1000"/>
                                        <p:tgtEl>
                                          <p:spTgt spid="4102"/>
                                        </p:tgtEl>
                                      </p:cBhvr>
                                    </p:animEffect>
                                    <p:anim calcmode="lin" valueType="num">
                                      <p:cBhvr>
                                        <p:cTn id="27" dur="1000" fill="hold"/>
                                        <p:tgtEl>
                                          <p:spTgt spid="4102"/>
                                        </p:tgtEl>
                                        <p:attrNameLst>
                                          <p:attrName>ppt_x</p:attrName>
                                        </p:attrNameLst>
                                      </p:cBhvr>
                                      <p:tavLst>
                                        <p:tav tm="0">
                                          <p:val>
                                            <p:strVal val="#ppt_x"/>
                                          </p:val>
                                        </p:tav>
                                        <p:tav tm="100000">
                                          <p:val>
                                            <p:strVal val="#ppt_x"/>
                                          </p:val>
                                        </p:tav>
                                      </p:tavLst>
                                    </p:anim>
                                    <p:anim calcmode="lin" valueType="num">
                                      <p:cBhvr>
                                        <p:cTn id="28"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a:extLst>
            <a:ext uri="{FF2B5EF4-FFF2-40B4-BE49-F238E27FC236}">
              <a16:creationId xmlns:a16="http://schemas.microsoft.com/office/drawing/2014/main" id="{81C3929C-0C33-6977-1882-FEB81D32017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B10643A-B801-235D-401C-8E37BDFCB7F1}"/>
              </a:ext>
            </a:extLst>
          </p:cNvPr>
          <p:cNvSpPr txBox="1"/>
          <p:nvPr/>
        </p:nvSpPr>
        <p:spPr>
          <a:xfrm>
            <a:off x="781051" y="1104900"/>
            <a:ext cx="7958268" cy="796628"/>
          </a:xfrm>
          <a:prstGeom prst="rect">
            <a:avLst/>
          </a:prstGeom>
        </p:spPr>
        <p:txBody>
          <a:bodyPr wrap="square" lIns="0" tIns="0" rIns="0" bIns="0" rtlCol="0" anchor="t">
            <a:spAutoFit/>
          </a:bodyPr>
          <a:lstStyle/>
          <a:p>
            <a:pPr algn="ctr">
              <a:lnSpc>
                <a:spcPts val="6159"/>
              </a:lnSpc>
            </a:pPr>
            <a:r>
              <a:rPr lang="en-PH" sz="6000" dirty="0">
                <a:solidFill>
                  <a:schemeClr val="bg1"/>
                </a:solidFill>
              </a:rPr>
              <a:t>Advantages</a:t>
            </a:r>
            <a:endParaRPr lang="en-US" sz="5599" b="1" dirty="0">
              <a:solidFill>
                <a:schemeClr val="bg1"/>
              </a:solidFill>
              <a:latin typeface="Montserrat Bold"/>
              <a:ea typeface="Montserrat Bold"/>
              <a:cs typeface="Montserrat Bold"/>
              <a:sym typeface="Montserrat Bold"/>
            </a:endParaRPr>
          </a:p>
        </p:txBody>
      </p:sp>
      <p:grpSp>
        <p:nvGrpSpPr>
          <p:cNvPr id="3" name="Group 3">
            <a:extLst>
              <a:ext uri="{FF2B5EF4-FFF2-40B4-BE49-F238E27FC236}">
                <a16:creationId xmlns:a16="http://schemas.microsoft.com/office/drawing/2014/main" id="{A6F7C53E-16C5-3229-2163-7460BC08D496}"/>
              </a:ext>
            </a:extLst>
          </p:cNvPr>
          <p:cNvGrpSpPr/>
          <p:nvPr/>
        </p:nvGrpSpPr>
        <p:grpSpPr>
          <a:xfrm>
            <a:off x="7543800" y="-704009"/>
            <a:ext cx="12819844" cy="11356705"/>
            <a:chOff x="0" y="0"/>
            <a:chExt cx="688138" cy="609600"/>
          </a:xfrm>
        </p:grpSpPr>
        <p:sp>
          <p:nvSpPr>
            <p:cNvPr id="4" name="Freeform 4">
              <a:extLst>
                <a:ext uri="{FF2B5EF4-FFF2-40B4-BE49-F238E27FC236}">
                  <a16:creationId xmlns:a16="http://schemas.microsoft.com/office/drawing/2014/main" id="{6E945F45-7085-3A05-9EE4-4AFE84BACE0B}"/>
                </a:ext>
              </a:extLst>
            </p:cNvPr>
            <p:cNvSpPr/>
            <p:nvPr/>
          </p:nvSpPr>
          <p:spPr>
            <a:xfrm>
              <a:off x="3668" y="0"/>
              <a:ext cx="680801" cy="609600"/>
            </a:xfrm>
            <a:custGeom>
              <a:avLst/>
              <a:gdLst/>
              <a:ahLst/>
              <a:cxnLst/>
              <a:rect l="l" t="t" r="r" b="b"/>
              <a:pathLst>
                <a:path w="680801" h="609600">
                  <a:moveTo>
                    <a:pt x="466172" y="0"/>
                  </a:moveTo>
                  <a:lnTo>
                    <a:pt x="11430" y="0"/>
                  </a:lnTo>
                  <a:cubicBezTo>
                    <a:pt x="7932" y="0"/>
                    <a:pt x="4647" y="1681"/>
                    <a:pt x="2602" y="4519"/>
                  </a:cubicBezTo>
                  <a:cubicBezTo>
                    <a:pt x="557" y="7357"/>
                    <a:pt x="0" y="11004"/>
                    <a:pt x="1106" y="14323"/>
                  </a:cubicBezTo>
                  <a:lnTo>
                    <a:pt x="194758" y="595277"/>
                  </a:lnTo>
                  <a:cubicBezTo>
                    <a:pt x="197609" y="603831"/>
                    <a:pt x="205613" y="609600"/>
                    <a:pt x="214630" y="609600"/>
                  </a:cubicBezTo>
                  <a:lnTo>
                    <a:pt x="669372" y="609600"/>
                  </a:lnTo>
                  <a:cubicBezTo>
                    <a:pt x="672870" y="609600"/>
                    <a:pt x="676155" y="607919"/>
                    <a:pt x="678200" y="605081"/>
                  </a:cubicBezTo>
                  <a:cubicBezTo>
                    <a:pt x="680245" y="602243"/>
                    <a:pt x="680802" y="598596"/>
                    <a:pt x="679695" y="595277"/>
                  </a:cubicBezTo>
                  <a:lnTo>
                    <a:pt x="486044" y="14323"/>
                  </a:lnTo>
                  <a:cubicBezTo>
                    <a:pt x="483193" y="5769"/>
                    <a:pt x="475188" y="0"/>
                    <a:pt x="466172" y="0"/>
                  </a:cubicBezTo>
                  <a:close/>
                </a:path>
              </a:pathLst>
            </a:custGeom>
            <a:gradFill rotWithShape="1">
              <a:gsLst>
                <a:gs pos="0">
                  <a:srgbClr val="1E3D30">
                    <a:alpha val="100000"/>
                  </a:srgbClr>
                </a:gs>
                <a:gs pos="100000">
                  <a:srgbClr val="516D5F">
                    <a:alpha val="100000"/>
                  </a:srgbClr>
                </a:gs>
              </a:gsLst>
              <a:lin ang="2700000"/>
            </a:gradFill>
          </p:spPr>
        </p:sp>
        <p:sp>
          <p:nvSpPr>
            <p:cNvPr id="5" name="TextBox 5">
              <a:extLst>
                <a:ext uri="{FF2B5EF4-FFF2-40B4-BE49-F238E27FC236}">
                  <a16:creationId xmlns:a16="http://schemas.microsoft.com/office/drawing/2014/main" id="{674D3ADE-78CE-5E50-E675-39CC758E4A7B}"/>
                </a:ext>
              </a:extLst>
            </p:cNvPr>
            <p:cNvSpPr txBox="1"/>
            <p:nvPr/>
          </p:nvSpPr>
          <p:spPr>
            <a:xfrm>
              <a:off x="101600" y="-38100"/>
              <a:ext cx="484938" cy="647700"/>
            </a:xfrm>
            <a:prstGeom prst="rect">
              <a:avLst/>
            </a:prstGeom>
          </p:spPr>
          <p:txBody>
            <a:bodyPr lIns="50800" tIns="50800" rIns="50800" bIns="50800" rtlCol="0" anchor="ctr"/>
            <a:lstStyle/>
            <a:p>
              <a:pPr algn="ctr">
                <a:lnSpc>
                  <a:spcPts val="2659"/>
                </a:lnSpc>
              </a:pPr>
              <a:endParaRPr/>
            </a:p>
          </p:txBody>
        </p:sp>
      </p:grpSp>
      <p:sp>
        <p:nvSpPr>
          <p:cNvPr id="27" name="TextBox 8">
            <a:extLst>
              <a:ext uri="{FF2B5EF4-FFF2-40B4-BE49-F238E27FC236}">
                <a16:creationId xmlns:a16="http://schemas.microsoft.com/office/drawing/2014/main" id="{0901B809-AB69-D8EF-32B9-271E3B8EB13F}"/>
              </a:ext>
            </a:extLst>
          </p:cNvPr>
          <p:cNvSpPr txBox="1"/>
          <p:nvPr/>
        </p:nvSpPr>
        <p:spPr>
          <a:xfrm>
            <a:off x="408737" y="2927508"/>
            <a:ext cx="8330582" cy="4431983"/>
          </a:xfrm>
          <a:prstGeom prst="rect">
            <a:avLst/>
          </a:prstGeom>
        </p:spPr>
        <p:txBody>
          <a:bodyPr wrap="square" lIns="0" tIns="0" rIns="0" bIns="0" rtlCol="0" anchor="t">
            <a:spAutoFit/>
          </a:bodyPr>
          <a:lstStyle/>
          <a:p>
            <a:pPr marL="260330" lvl="1" algn="just"/>
            <a:r>
              <a:rPr lang="en-US" sz="3200" b="1" dirty="0">
                <a:solidFill>
                  <a:schemeClr val="bg1"/>
                </a:solidFill>
              </a:rPr>
              <a:t>Convenience: Candidates and interviewers can meet without geographical limitations. It also saves time and money on travel.</a:t>
            </a:r>
          </a:p>
          <a:p>
            <a:pPr marL="260330" lvl="1" algn="just"/>
            <a:r>
              <a:rPr lang="en-US" sz="3200" b="1" dirty="0">
                <a:solidFill>
                  <a:schemeClr val="bg1"/>
                </a:solidFill>
              </a:rPr>
              <a:t>Flexibility: Scheduling tends to be easier, and candidates may have the chance to interview from their own environment.</a:t>
            </a:r>
          </a:p>
          <a:p>
            <a:pPr marL="260330" lvl="1" algn="just"/>
            <a:r>
              <a:rPr lang="en-US" sz="3200" b="1" dirty="0">
                <a:solidFill>
                  <a:schemeClr val="bg1"/>
                </a:solidFill>
              </a:rPr>
              <a:t>Comfort: Candidates might feel more at ease interviewing from their own space, which can help them perform better.</a:t>
            </a:r>
            <a:endParaRPr lang="en-US" sz="3600" b="1" dirty="0">
              <a:solidFill>
                <a:schemeClr val="bg1"/>
              </a:solidFill>
              <a:latin typeface="Montserrat" panose="00000500000000000000" pitchFamily="2" charset="0"/>
              <a:ea typeface="Montserrat Bold"/>
              <a:cs typeface="Montserrat Bold"/>
              <a:sym typeface="Montserrat Bold"/>
            </a:endParaRPr>
          </a:p>
        </p:txBody>
      </p:sp>
      <p:sp>
        <p:nvSpPr>
          <p:cNvPr id="7" name="TextBox 2">
            <a:extLst>
              <a:ext uri="{FF2B5EF4-FFF2-40B4-BE49-F238E27FC236}">
                <a16:creationId xmlns:a16="http://schemas.microsoft.com/office/drawing/2014/main" id="{0AAD6D84-529B-9715-6410-8E1FCE60E861}"/>
              </a:ext>
            </a:extLst>
          </p:cNvPr>
          <p:cNvSpPr txBox="1"/>
          <p:nvPr/>
        </p:nvSpPr>
        <p:spPr>
          <a:xfrm>
            <a:off x="9829800" y="1066800"/>
            <a:ext cx="7958268" cy="796628"/>
          </a:xfrm>
          <a:prstGeom prst="rect">
            <a:avLst/>
          </a:prstGeom>
        </p:spPr>
        <p:txBody>
          <a:bodyPr wrap="square" lIns="0" tIns="0" rIns="0" bIns="0" rtlCol="0" anchor="t">
            <a:spAutoFit/>
          </a:bodyPr>
          <a:lstStyle/>
          <a:p>
            <a:pPr algn="ctr">
              <a:lnSpc>
                <a:spcPts val="6159"/>
              </a:lnSpc>
            </a:pPr>
            <a:r>
              <a:rPr lang="en-PH" sz="6000" dirty="0">
                <a:solidFill>
                  <a:schemeClr val="bg1"/>
                </a:solidFill>
              </a:rPr>
              <a:t>Challenges</a:t>
            </a:r>
            <a:endParaRPr lang="en-US" sz="5599" b="1" dirty="0">
              <a:solidFill>
                <a:schemeClr val="bg1"/>
              </a:solidFill>
              <a:latin typeface="Montserrat Bold"/>
              <a:ea typeface="Montserrat Bold"/>
              <a:cs typeface="Montserrat Bold"/>
              <a:sym typeface="Montserrat Bold"/>
            </a:endParaRPr>
          </a:p>
        </p:txBody>
      </p:sp>
      <p:sp>
        <p:nvSpPr>
          <p:cNvPr id="8" name="TextBox 8">
            <a:extLst>
              <a:ext uri="{FF2B5EF4-FFF2-40B4-BE49-F238E27FC236}">
                <a16:creationId xmlns:a16="http://schemas.microsoft.com/office/drawing/2014/main" id="{F9D1E36B-97D9-F604-5CB7-35D4EE885846}"/>
              </a:ext>
            </a:extLst>
          </p:cNvPr>
          <p:cNvSpPr txBox="1"/>
          <p:nvPr/>
        </p:nvSpPr>
        <p:spPr>
          <a:xfrm>
            <a:off x="9105900" y="2927507"/>
            <a:ext cx="8330582" cy="4431983"/>
          </a:xfrm>
          <a:prstGeom prst="rect">
            <a:avLst/>
          </a:prstGeom>
        </p:spPr>
        <p:txBody>
          <a:bodyPr wrap="square" lIns="0" tIns="0" rIns="0" bIns="0" rtlCol="0" anchor="t">
            <a:spAutoFit/>
          </a:bodyPr>
          <a:lstStyle/>
          <a:p>
            <a:pPr marL="260330" lvl="1" algn="just"/>
            <a:r>
              <a:rPr lang="en-US" sz="3200" b="1" dirty="0">
                <a:solidFill>
                  <a:schemeClr val="bg1"/>
                </a:solidFill>
              </a:rPr>
              <a:t>Technical issues: Internet connections, microphone, or camera problems can disrupt the flow of the interview.</a:t>
            </a:r>
          </a:p>
          <a:p>
            <a:pPr marL="260330" lvl="1" algn="just"/>
            <a:r>
              <a:rPr lang="en-US" sz="3200" b="1" dirty="0">
                <a:solidFill>
                  <a:schemeClr val="bg1"/>
                </a:solidFill>
              </a:rPr>
              <a:t>Limited personal connection: The lack of face-to-face interaction can make it harder to establish rapport.</a:t>
            </a:r>
          </a:p>
          <a:p>
            <a:pPr marL="260330" lvl="1" algn="just"/>
            <a:r>
              <a:rPr lang="en-US" sz="3200" b="1" dirty="0">
                <a:solidFill>
                  <a:schemeClr val="bg1"/>
                </a:solidFill>
              </a:rPr>
              <a:t>Distractions: Being in a home or non-office setting might introduce distractions for both the candidate and interviewer.</a:t>
            </a:r>
            <a:endParaRPr lang="en-US" sz="3600" b="1" dirty="0">
              <a:solidFill>
                <a:schemeClr val="bg1"/>
              </a:solidFill>
              <a:latin typeface="Montserrat" panose="00000500000000000000" pitchFamily="2" charset="0"/>
              <a:ea typeface="Montserrat Bold"/>
              <a:cs typeface="Montserrat Bold"/>
              <a:sym typeface="Montserrat Bold"/>
            </a:endParaRPr>
          </a:p>
        </p:txBody>
      </p:sp>
    </p:spTree>
    <p:extLst>
      <p:ext uri="{BB962C8B-B14F-4D97-AF65-F5344CB8AC3E}">
        <p14:creationId xmlns:p14="http://schemas.microsoft.com/office/powerpoint/2010/main" val="118576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392030">
            <a:off x="-1030593" y="-660957"/>
            <a:ext cx="7514223" cy="2559782"/>
            <a:chOff x="0" y="0"/>
            <a:chExt cx="1789476" cy="609600"/>
          </a:xfrm>
        </p:grpSpPr>
        <p:sp>
          <p:nvSpPr>
            <p:cNvPr id="3" name="Freeform 3"/>
            <p:cNvSpPr/>
            <p:nvPr/>
          </p:nvSpPr>
          <p:spPr>
            <a:xfrm>
              <a:off x="6258" y="0"/>
              <a:ext cx="1776960" cy="609600"/>
            </a:xfrm>
            <a:custGeom>
              <a:avLst/>
              <a:gdLst/>
              <a:ahLst/>
              <a:cxnLst/>
              <a:rect l="l" t="t" r="r" b="b"/>
              <a:pathLst>
                <a:path w="1776960" h="609600">
                  <a:moveTo>
                    <a:pt x="222700" y="0"/>
                  </a:moveTo>
                  <a:lnTo>
                    <a:pt x="1757461" y="0"/>
                  </a:lnTo>
                  <a:cubicBezTo>
                    <a:pt x="1763429" y="0"/>
                    <a:pt x="1769032" y="2869"/>
                    <a:pt x="1772522" y="7710"/>
                  </a:cubicBezTo>
                  <a:cubicBezTo>
                    <a:pt x="1776011" y="12551"/>
                    <a:pt x="1776960" y="18774"/>
                    <a:pt x="1775073" y="24436"/>
                  </a:cubicBezTo>
                  <a:lnTo>
                    <a:pt x="1588164" y="585164"/>
                  </a:lnTo>
                  <a:cubicBezTo>
                    <a:pt x="1583299" y="599757"/>
                    <a:pt x="1569643" y="609600"/>
                    <a:pt x="1554261" y="609600"/>
                  </a:cubicBezTo>
                  <a:lnTo>
                    <a:pt x="19500" y="609600"/>
                  </a:lnTo>
                  <a:cubicBezTo>
                    <a:pt x="13532" y="609600"/>
                    <a:pt x="7928" y="606731"/>
                    <a:pt x="4439" y="601890"/>
                  </a:cubicBezTo>
                  <a:cubicBezTo>
                    <a:pt x="950" y="597049"/>
                    <a:pt x="0" y="590826"/>
                    <a:pt x="1887" y="585164"/>
                  </a:cubicBezTo>
                  <a:lnTo>
                    <a:pt x="188797" y="24436"/>
                  </a:lnTo>
                  <a:cubicBezTo>
                    <a:pt x="193661" y="9843"/>
                    <a:pt x="207317" y="0"/>
                    <a:pt x="222700" y="0"/>
                  </a:cubicBezTo>
                  <a:close/>
                </a:path>
              </a:pathLst>
            </a:custGeom>
            <a:gradFill rotWithShape="1">
              <a:gsLst>
                <a:gs pos="0">
                  <a:srgbClr val="1E3D30">
                    <a:alpha val="100000"/>
                  </a:srgbClr>
                </a:gs>
                <a:gs pos="100000">
                  <a:srgbClr val="516D5F">
                    <a:alpha val="100000"/>
                  </a:srgbClr>
                </a:gs>
              </a:gsLst>
              <a:lin ang="2700000"/>
            </a:gradFill>
          </p:spPr>
        </p:sp>
        <p:sp>
          <p:nvSpPr>
            <p:cNvPr id="4" name="TextBox 4"/>
            <p:cNvSpPr txBox="1"/>
            <p:nvPr/>
          </p:nvSpPr>
          <p:spPr>
            <a:xfrm>
              <a:off x="101600" y="-38100"/>
              <a:ext cx="1586276"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787906" y="2693245"/>
            <a:ext cx="13656364" cy="2786357"/>
            <a:chOff x="0" y="0"/>
            <a:chExt cx="2987743" cy="609600"/>
          </a:xfrm>
        </p:grpSpPr>
        <p:sp>
          <p:nvSpPr>
            <p:cNvPr id="6" name="Freeform 6"/>
            <p:cNvSpPr/>
            <p:nvPr/>
          </p:nvSpPr>
          <p:spPr>
            <a:xfrm>
              <a:off x="3443" y="0"/>
              <a:ext cx="2980856" cy="609600"/>
            </a:xfrm>
            <a:custGeom>
              <a:avLst/>
              <a:gdLst/>
              <a:ahLst/>
              <a:cxnLst/>
              <a:rect l="l" t="t" r="r" b="b"/>
              <a:pathLst>
                <a:path w="2980856" h="609600">
                  <a:moveTo>
                    <a:pt x="213930" y="0"/>
                  </a:moveTo>
                  <a:lnTo>
                    <a:pt x="2970127" y="0"/>
                  </a:lnTo>
                  <a:cubicBezTo>
                    <a:pt x="2973411" y="0"/>
                    <a:pt x="2976494" y="1578"/>
                    <a:pt x="2978414" y="4242"/>
                  </a:cubicBezTo>
                  <a:cubicBezTo>
                    <a:pt x="2980334" y="6906"/>
                    <a:pt x="2980857" y="10330"/>
                    <a:pt x="2979818" y="13445"/>
                  </a:cubicBezTo>
                  <a:lnTo>
                    <a:pt x="2785582" y="596155"/>
                  </a:lnTo>
                  <a:cubicBezTo>
                    <a:pt x="2782905" y="604184"/>
                    <a:pt x="2775391" y="609600"/>
                    <a:pt x="2766927" y="609600"/>
                  </a:cubicBezTo>
                  <a:lnTo>
                    <a:pt x="10730" y="609600"/>
                  </a:lnTo>
                  <a:cubicBezTo>
                    <a:pt x="7446" y="609600"/>
                    <a:pt x="4363" y="608022"/>
                    <a:pt x="2443" y="605358"/>
                  </a:cubicBezTo>
                  <a:cubicBezTo>
                    <a:pt x="523" y="602694"/>
                    <a:pt x="0" y="599270"/>
                    <a:pt x="1039" y="596155"/>
                  </a:cubicBezTo>
                  <a:lnTo>
                    <a:pt x="195275" y="13445"/>
                  </a:lnTo>
                  <a:cubicBezTo>
                    <a:pt x="197952" y="5416"/>
                    <a:pt x="205466" y="0"/>
                    <a:pt x="213930" y="0"/>
                  </a:cubicBezTo>
                  <a:close/>
                </a:path>
              </a:pathLst>
            </a:custGeom>
            <a:gradFill rotWithShape="1">
              <a:gsLst>
                <a:gs pos="0">
                  <a:srgbClr val="516D5F">
                    <a:alpha val="100000"/>
                  </a:srgbClr>
                </a:gs>
                <a:gs pos="100000">
                  <a:srgbClr val="1E3D30">
                    <a:alpha val="100000"/>
                  </a:srgbClr>
                </a:gs>
              </a:gsLst>
              <a:lin ang="2700000"/>
            </a:gradFill>
          </p:spPr>
        </p:sp>
        <p:sp>
          <p:nvSpPr>
            <p:cNvPr id="7" name="TextBox 7"/>
            <p:cNvSpPr txBox="1"/>
            <p:nvPr/>
          </p:nvSpPr>
          <p:spPr>
            <a:xfrm>
              <a:off x="101600" y="-38100"/>
              <a:ext cx="2784543"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92030">
            <a:off x="6982802" y="-801561"/>
            <a:ext cx="16463801" cy="12015940"/>
            <a:chOff x="0" y="0"/>
            <a:chExt cx="835252" cy="609600"/>
          </a:xfrm>
        </p:grpSpPr>
        <p:sp>
          <p:nvSpPr>
            <p:cNvPr id="9" name="Freeform 9"/>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10" name="TextBox 10"/>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392030">
            <a:off x="8132847" y="1172359"/>
            <a:ext cx="13947216" cy="10179235"/>
            <a:chOff x="0" y="0"/>
            <a:chExt cx="835252" cy="609600"/>
          </a:xfrm>
        </p:grpSpPr>
        <p:sp>
          <p:nvSpPr>
            <p:cNvPr id="12" name="Freeform 12"/>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gradFill rotWithShape="1">
              <a:gsLst>
                <a:gs pos="0">
                  <a:srgbClr val="1E3D30">
                    <a:alpha val="100000"/>
                  </a:srgbClr>
                </a:gs>
                <a:gs pos="100000">
                  <a:srgbClr val="516D5F">
                    <a:alpha val="100000"/>
                  </a:srgbClr>
                </a:gs>
              </a:gsLst>
              <a:lin ang="2700000"/>
            </a:gradFill>
          </p:spPr>
        </p:sp>
        <p:sp>
          <p:nvSpPr>
            <p:cNvPr id="13" name="TextBox 13"/>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392030">
            <a:off x="-463229" y="1862305"/>
            <a:ext cx="5556046" cy="693728"/>
          </a:xfrm>
          <a:custGeom>
            <a:avLst/>
            <a:gdLst/>
            <a:ahLst/>
            <a:cxnLst/>
            <a:rect l="l" t="t" r="r" b="b"/>
            <a:pathLst>
              <a:path w="5556046" h="693728">
                <a:moveTo>
                  <a:pt x="0" y="0"/>
                </a:moveTo>
                <a:lnTo>
                  <a:pt x="5556046" y="0"/>
                </a:lnTo>
                <a:lnTo>
                  <a:pt x="5556046" y="693727"/>
                </a:lnTo>
                <a:lnTo>
                  <a:pt x="0" y="693727"/>
                </a:lnTo>
                <a:lnTo>
                  <a:pt x="0" y="0"/>
                </a:lnTo>
                <a:close/>
              </a:path>
            </a:pathLst>
          </a:custGeom>
          <a:blipFill>
            <a:blip r:embed="rId2">
              <a:alphaModFix amt="70000"/>
            </a:blip>
            <a:stretch>
              <a:fillRect t="-30145"/>
            </a:stretch>
          </a:blipFill>
        </p:spPr>
      </p:sp>
      <p:grpSp>
        <p:nvGrpSpPr>
          <p:cNvPr id="16" name="Group 16"/>
          <p:cNvGrpSpPr/>
          <p:nvPr/>
        </p:nvGrpSpPr>
        <p:grpSpPr>
          <a:xfrm rot="390000">
            <a:off x="8612675" y="1697994"/>
            <a:ext cx="13204056" cy="9903042"/>
            <a:chOff x="0" y="0"/>
            <a:chExt cx="812800" cy="609600"/>
          </a:xfrm>
        </p:grpSpPr>
        <p:sp>
          <p:nvSpPr>
            <p:cNvPr id="17" name="Freeform 17"/>
            <p:cNvSpPr/>
            <p:nvPr/>
          </p:nvSpPr>
          <p:spPr>
            <a:xfrm rot="-478287">
              <a:off x="-33334" y="-24416"/>
              <a:ext cx="879468" cy="658431"/>
            </a:xfrm>
            <a:custGeom>
              <a:avLst/>
              <a:gdLst/>
              <a:ahLst/>
              <a:cxnLst/>
              <a:rect l="l" t="t" r="r" b="b"/>
              <a:pathLst>
                <a:path w="879468" h="658431">
                  <a:moveTo>
                    <a:pt x="295284" y="1214"/>
                  </a:moveTo>
                  <a:lnTo>
                    <a:pt x="869960" y="81688"/>
                  </a:lnTo>
                  <a:cubicBezTo>
                    <a:pt x="873323" y="82159"/>
                    <a:pt x="876255" y="84218"/>
                    <a:pt x="877840" y="87222"/>
                  </a:cubicBezTo>
                  <a:cubicBezTo>
                    <a:pt x="879424" y="90225"/>
                    <a:pt x="879468" y="93808"/>
                    <a:pt x="877958" y="96849"/>
                  </a:cubicBezTo>
                  <a:lnTo>
                    <a:pt x="605220" y="646122"/>
                  </a:lnTo>
                  <a:cubicBezTo>
                    <a:pt x="601327" y="653962"/>
                    <a:pt x="592854" y="658432"/>
                    <a:pt x="584184" y="657218"/>
                  </a:cubicBezTo>
                  <a:lnTo>
                    <a:pt x="9508" y="576744"/>
                  </a:lnTo>
                  <a:cubicBezTo>
                    <a:pt x="6145" y="576273"/>
                    <a:pt x="3213" y="574214"/>
                    <a:pt x="1628" y="571210"/>
                  </a:cubicBezTo>
                  <a:cubicBezTo>
                    <a:pt x="44" y="568207"/>
                    <a:pt x="0" y="564624"/>
                    <a:pt x="1510" y="561582"/>
                  </a:cubicBezTo>
                  <a:lnTo>
                    <a:pt x="274248" y="12310"/>
                  </a:lnTo>
                  <a:cubicBezTo>
                    <a:pt x="278141" y="4470"/>
                    <a:pt x="286614" y="0"/>
                    <a:pt x="295284" y="1214"/>
                  </a:cubicBezTo>
                  <a:close/>
                </a:path>
              </a:pathLst>
            </a:custGeom>
            <a:blipFill>
              <a:blip r:embed="rId3"/>
              <a:stretch>
                <a:fillRect l="-616" t="-7562" r="-52499" b="-297"/>
              </a:stretch>
            </a:blipFill>
          </p:spPr>
        </p:sp>
      </p:grpSp>
      <p:sp>
        <p:nvSpPr>
          <p:cNvPr id="20" name="TextBox 20"/>
          <p:cNvSpPr txBox="1"/>
          <p:nvPr/>
        </p:nvSpPr>
        <p:spPr>
          <a:xfrm>
            <a:off x="811109" y="3249148"/>
            <a:ext cx="8642014" cy="1905919"/>
          </a:xfrm>
          <a:prstGeom prst="rect">
            <a:avLst/>
          </a:prstGeom>
        </p:spPr>
        <p:txBody>
          <a:bodyPr lIns="0" tIns="0" rIns="0" bIns="0" rtlCol="0" anchor="t">
            <a:spAutoFit/>
          </a:bodyPr>
          <a:lstStyle/>
          <a:p>
            <a:pPr algn="l">
              <a:lnSpc>
                <a:spcPts val="7498"/>
              </a:lnSpc>
            </a:pPr>
            <a:r>
              <a:rPr lang="en-US" sz="6816" b="1" dirty="0">
                <a:solidFill>
                  <a:srgbClr val="FFFFFF"/>
                </a:solidFill>
                <a:latin typeface="Montserrat Bold"/>
                <a:ea typeface="Montserrat Bold"/>
                <a:cs typeface="Montserrat Bold"/>
                <a:sym typeface="Montserrat Bold"/>
              </a:rPr>
              <a:t>Physical &amp; Virtual</a:t>
            </a:r>
          </a:p>
          <a:p>
            <a:pPr algn="l">
              <a:lnSpc>
                <a:spcPts val="7498"/>
              </a:lnSpc>
            </a:pPr>
            <a:r>
              <a:rPr lang="en-US" sz="6816" b="1" dirty="0">
                <a:solidFill>
                  <a:srgbClr val="FFFFFF"/>
                </a:solidFill>
                <a:latin typeface="Montserrat Bold"/>
                <a:ea typeface="Montserrat Bold"/>
                <a:cs typeface="Montserrat Bold"/>
                <a:sym typeface="Montserrat Bold"/>
              </a:rPr>
              <a:t>Etiquette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392030">
            <a:off x="6982802" y="-801561"/>
            <a:ext cx="16463801" cy="12015940"/>
            <a:chOff x="0" y="0"/>
            <a:chExt cx="835252" cy="609600"/>
          </a:xfrm>
        </p:grpSpPr>
        <p:sp>
          <p:nvSpPr>
            <p:cNvPr id="3" name="Freeform 3"/>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4" name="TextBox 4"/>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392030">
            <a:off x="8132847" y="1172359"/>
            <a:ext cx="13947216" cy="10179235"/>
            <a:chOff x="0" y="0"/>
            <a:chExt cx="835252" cy="609600"/>
          </a:xfrm>
        </p:grpSpPr>
        <p:sp>
          <p:nvSpPr>
            <p:cNvPr id="6" name="Freeform 6"/>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gradFill rotWithShape="1">
              <a:gsLst>
                <a:gs pos="0">
                  <a:srgbClr val="1E3D30">
                    <a:alpha val="100000"/>
                  </a:srgbClr>
                </a:gs>
                <a:gs pos="100000">
                  <a:srgbClr val="516D5F">
                    <a:alpha val="100000"/>
                  </a:srgbClr>
                </a:gs>
              </a:gsLst>
              <a:lin ang="2700000"/>
            </a:gradFill>
          </p:spPr>
        </p:sp>
        <p:sp>
          <p:nvSpPr>
            <p:cNvPr id="7" name="TextBox 7"/>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493507" y="2665296"/>
            <a:ext cx="16972702" cy="4105616"/>
          </a:xfrm>
          <a:prstGeom prst="rect">
            <a:avLst/>
          </a:prstGeom>
        </p:spPr>
        <p:txBody>
          <a:bodyPr lIns="0" tIns="0" rIns="0" bIns="0" rtlCol="0" anchor="t">
            <a:spAutoFit/>
          </a:bodyPr>
          <a:lstStyle/>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Know your surroundings </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Dress appropriately</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Listen carefully</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Unmute your microphone when you wish to talk. </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Speak clearly</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No food, please</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Remain seated and stay present</a:t>
            </a:r>
          </a:p>
        </p:txBody>
      </p:sp>
      <p:sp>
        <p:nvSpPr>
          <p:cNvPr id="10" name="TextBox 10"/>
          <p:cNvSpPr txBox="1"/>
          <p:nvPr/>
        </p:nvSpPr>
        <p:spPr>
          <a:xfrm>
            <a:off x="493507" y="665743"/>
            <a:ext cx="16765793" cy="773540"/>
          </a:xfrm>
          <a:prstGeom prst="rect">
            <a:avLst/>
          </a:prstGeom>
        </p:spPr>
        <p:txBody>
          <a:bodyPr lIns="0" tIns="0" rIns="0" bIns="0" rtlCol="0" anchor="t">
            <a:spAutoFit/>
          </a:bodyPr>
          <a:lstStyle/>
          <a:p>
            <a:pPr algn="ctr">
              <a:lnSpc>
                <a:spcPts val="5955"/>
              </a:lnSpc>
            </a:pPr>
            <a:r>
              <a:rPr lang="en-US" sz="5413" b="1" dirty="0">
                <a:solidFill>
                  <a:srgbClr val="FFFFFF"/>
                </a:solidFill>
                <a:latin typeface="Montserrat Bold"/>
                <a:ea typeface="Montserrat Bold"/>
                <a:cs typeface="Montserrat Bold"/>
                <a:sym typeface="Montserrat Bold"/>
              </a:rPr>
              <a:t>7 Virtual etiquette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rot="392030">
            <a:off x="6982802" y="-801561"/>
            <a:ext cx="16463801" cy="12015940"/>
            <a:chOff x="0" y="0"/>
            <a:chExt cx="835252" cy="609600"/>
          </a:xfrm>
        </p:grpSpPr>
        <p:sp>
          <p:nvSpPr>
            <p:cNvPr id="3" name="Freeform 3"/>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4" name="TextBox 4"/>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392030">
            <a:off x="8132847" y="1172359"/>
            <a:ext cx="13947216" cy="10179235"/>
            <a:chOff x="0" y="0"/>
            <a:chExt cx="835252" cy="609600"/>
          </a:xfrm>
        </p:grpSpPr>
        <p:sp>
          <p:nvSpPr>
            <p:cNvPr id="6" name="Freeform 6"/>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gradFill rotWithShape="1">
              <a:gsLst>
                <a:gs pos="0">
                  <a:srgbClr val="1E3D30">
                    <a:alpha val="100000"/>
                  </a:srgbClr>
                </a:gs>
                <a:gs pos="100000">
                  <a:srgbClr val="516D5F">
                    <a:alpha val="100000"/>
                  </a:srgbClr>
                </a:gs>
              </a:gsLst>
              <a:lin ang="2700000"/>
            </a:gradFill>
          </p:spPr>
        </p:sp>
        <p:sp>
          <p:nvSpPr>
            <p:cNvPr id="7" name="TextBox 7"/>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493507" y="2665296"/>
            <a:ext cx="16972702" cy="5286650"/>
          </a:xfrm>
          <a:prstGeom prst="rect">
            <a:avLst/>
          </a:prstGeom>
        </p:spPr>
        <p:txBody>
          <a:bodyPr lIns="0" tIns="0" rIns="0" bIns="0" rtlCol="0" anchor="t">
            <a:spAutoFit/>
          </a:bodyPr>
          <a:lstStyle/>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Reach the destination on time</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Socialize if you have that extra time</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When someone introduces you, you must stand up</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Give importance to both verbal and non-verbal communications</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Try to be as concise as is possible</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Be prepared</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Keep your phone away</a:t>
            </a:r>
          </a:p>
          <a:p>
            <a:pPr marL="723793" lvl="1" indent="-361897" algn="just">
              <a:lnSpc>
                <a:spcPts val="4693"/>
              </a:lnSpc>
              <a:buAutoNum type="arabicPeriod"/>
            </a:pPr>
            <a:r>
              <a:rPr lang="en-US" sz="3352" dirty="0">
                <a:solidFill>
                  <a:srgbClr val="FFFFFF"/>
                </a:solidFill>
                <a:latin typeface="Montserrat"/>
                <a:ea typeface="Montserrat"/>
                <a:cs typeface="Montserrat"/>
                <a:sym typeface="Montserrat"/>
              </a:rPr>
              <a:t>Ask questions when the time is right</a:t>
            </a:r>
          </a:p>
          <a:p>
            <a:pPr marL="723793" lvl="1" indent="-361897" algn="just">
              <a:lnSpc>
                <a:spcPts val="4693"/>
              </a:lnSpc>
              <a:buAutoNum type="arabicPeriod"/>
            </a:pPr>
            <a:endParaRPr lang="en-US" sz="3352" dirty="0">
              <a:solidFill>
                <a:srgbClr val="FFFFFF"/>
              </a:solidFill>
              <a:latin typeface="Montserrat"/>
              <a:ea typeface="Montserrat"/>
              <a:cs typeface="Montserrat"/>
              <a:sym typeface="Montserrat"/>
            </a:endParaRPr>
          </a:p>
        </p:txBody>
      </p:sp>
      <p:sp>
        <p:nvSpPr>
          <p:cNvPr id="10" name="TextBox 10"/>
          <p:cNvSpPr txBox="1"/>
          <p:nvPr/>
        </p:nvSpPr>
        <p:spPr>
          <a:xfrm>
            <a:off x="493507" y="665743"/>
            <a:ext cx="16765793" cy="773540"/>
          </a:xfrm>
          <a:prstGeom prst="rect">
            <a:avLst/>
          </a:prstGeom>
        </p:spPr>
        <p:txBody>
          <a:bodyPr lIns="0" tIns="0" rIns="0" bIns="0" rtlCol="0" anchor="t">
            <a:spAutoFit/>
          </a:bodyPr>
          <a:lstStyle/>
          <a:p>
            <a:pPr algn="ctr">
              <a:lnSpc>
                <a:spcPts val="5955"/>
              </a:lnSpc>
            </a:pPr>
            <a:r>
              <a:rPr lang="en-US" sz="5413" b="1" dirty="0">
                <a:solidFill>
                  <a:srgbClr val="FFFFFF"/>
                </a:solidFill>
                <a:latin typeface="Montserrat Bold"/>
                <a:ea typeface="Montserrat Bold"/>
                <a:cs typeface="Montserrat Bold"/>
                <a:sym typeface="Montserrat Bold"/>
              </a:rPr>
              <a:t>8 Physical etiquette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2787906" y="2693245"/>
            <a:ext cx="13656364" cy="3956270"/>
            <a:chOff x="0" y="0"/>
            <a:chExt cx="2987743" cy="865554"/>
          </a:xfrm>
        </p:grpSpPr>
        <p:sp>
          <p:nvSpPr>
            <p:cNvPr id="3" name="Freeform 3"/>
            <p:cNvSpPr/>
            <p:nvPr/>
          </p:nvSpPr>
          <p:spPr>
            <a:xfrm>
              <a:off x="2455" y="0"/>
              <a:ext cx="2982832" cy="865554"/>
            </a:xfrm>
            <a:custGeom>
              <a:avLst/>
              <a:gdLst/>
              <a:ahLst/>
              <a:cxnLst/>
              <a:rect l="l" t="t" r="r" b="b"/>
              <a:pathLst>
                <a:path w="2982832" h="865554">
                  <a:moveTo>
                    <a:pt x="214918" y="0"/>
                  </a:moveTo>
                  <a:lnTo>
                    <a:pt x="2971115" y="0"/>
                  </a:lnTo>
                  <a:cubicBezTo>
                    <a:pt x="2974545" y="0"/>
                    <a:pt x="2977787" y="1567"/>
                    <a:pt x="2979918" y="4256"/>
                  </a:cubicBezTo>
                  <a:cubicBezTo>
                    <a:pt x="2982048" y="6944"/>
                    <a:pt x="2982833" y="10458"/>
                    <a:pt x="2982049" y="13798"/>
                  </a:cubicBezTo>
                  <a:lnTo>
                    <a:pt x="2785327" y="851756"/>
                  </a:lnTo>
                  <a:cubicBezTo>
                    <a:pt x="2783430" y="859840"/>
                    <a:pt x="2776218" y="865554"/>
                    <a:pt x="2767915" y="865554"/>
                  </a:cubicBezTo>
                  <a:lnTo>
                    <a:pt x="11718" y="865554"/>
                  </a:lnTo>
                  <a:cubicBezTo>
                    <a:pt x="8288" y="865554"/>
                    <a:pt x="5046" y="863986"/>
                    <a:pt x="2916" y="861298"/>
                  </a:cubicBezTo>
                  <a:cubicBezTo>
                    <a:pt x="785" y="858610"/>
                    <a:pt x="0" y="855095"/>
                    <a:pt x="784" y="851756"/>
                  </a:cubicBezTo>
                  <a:lnTo>
                    <a:pt x="197506" y="13798"/>
                  </a:lnTo>
                  <a:cubicBezTo>
                    <a:pt x="199403" y="5714"/>
                    <a:pt x="206615" y="0"/>
                    <a:pt x="214918" y="0"/>
                  </a:cubicBezTo>
                  <a:close/>
                </a:path>
              </a:pathLst>
            </a:custGeom>
            <a:gradFill rotWithShape="1">
              <a:gsLst>
                <a:gs pos="0">
                  <a:srgbClr val="516D5F">
                    <a:alpha val="100000"/>
                  </a:srgbClr>
                </a:gs>
                <a:gs pos="100000">
                  <a:srgbClr val="1E3D30">
                    <a:alpha val="100000"/>
                  </a:srgbClr>
                </a:gs>
              </a:gsLst>
              <a:lin ang="2700000"/>
            </a:gradFill>
          </p:spPr>
        </p:sp>
        <p:sp>
          <p:nvSpPr>
            <p:cNvPr id="4" name="TextBox 4"/>
            <p:cNvSpPr txBox="1"/>
            <p:nvPr/>
          </p:nvSpPr>
          <p:spPr>
            <a:xfrm>
              <a:off x="101600" y="-38100"/>
              <a:ext cx="2784543" cy="90365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392030">
            <a:off x="6982802" y="-801561"/>
            <a:ext cx="16463801" cy="12015940"/>
            <a:chOff x="0" y="0"/>
            <a:chExt cx="835252" cy="609600"/>
          </a:xfrm>
        </p:grpSpPr>
        <p:sp>
          <p:nvSpPr>
            <p:cNvPr id="6" name="Freeform 6"/>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7" name="TextBox 7"/>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392030">
            <a:off x="8132847" y="1172359"/>
            <a:ext cx="13947216" cy="10179235"/>
            <a:chOff x="0" y="0"/>
            <a:chExt cx="835252" cy="609600"/>
          </a:xfrm>
        </p:grpSpPr>
        <p:sp>
          <p:nvSpPr>
            <p:cNvPr id="9" name="Freeform 9"/>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gradFill rotWithShape="1">
              <a:gsLst>
                <a:gs pos="0">
                  <a:srgbClr val="1E3D30">
                    <a:alpha val="100000"/>
                  </a:srgbClr>
                </a:gs>
                <a:gs pos="100000">
                  <a:srgbClr val="516D5F">
                    <a:alpha val="100000"/>
                  </a:srgbClr>
                </a:gs>
              </a:gsLst>
              <a:lin ang="2700000"/>
            </a:gradFill>
          </p:spPr>
        </p:sp>
        <p:sp>
          <p:nvSpPr>
            <p:cNvPr id="10" name="TextBox 10"/>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390000">
            <a:off x="8612675" y="1697994"/>
            <a:ext cx="13204056" cy="9903042"/>
            <a:chOff x="0" y="0"/>
            <a:chExt cx="812800" cy="609600"/>
          </a:xfrm>
        </p:grpSpPr>
        <p:sp>
          <p:nvSpPr>
            <p:cNvPr id="12" name="Freeform 12"/>
            <p:cNvSpPr/>
            <p:nvPr/>
          </p:nvSpPr>
          <p:spPr>
            <a:xfrm>
              <a:off x="3561" y="0"/>
              <a:ext cx="805677" cy="609600"/>
            </a:xfrm>
            <a:custGeom>
              <a:avLst/>
              <a:gdLst/>
              <a:ahLst/>
              <a:cxnLst/>
              <a:rect l="l" t="t" r="r" b="b"/>
              <a:pathLst>
                <a:path w="805677" h="609600">
                  <a:moveTo>
                    <a:pt x="214297" y="0"/>
                  </a:moveTo>
                  <a:lnTo>
                    <a:pt x="794581" y="0"/>
                  </a:lnTo>
                  <a:cubicBezTo>
                    <a:pt x="797977" y="0"/>
                    <a:pt x="801166" y="1633"/>
                    <a:pt x="803152" y="4388"/>
                  </a:cubicBezTo>
                  <a:cubicBezTo>
                    <a:pt x="805137" y="7143"/>
                    <a:pt x="805678" y="10684"/>
                    <a:pt x="804604" y="13906"/>
                  </a:cubicBezTo>
                  <a:lnTo>
                    <a:pt x="610674" y="595694"/>
                  </a:lnTo>
                  <a:cubicBezTo>
                    <a:pt x="607906" y="603999"/>
                    <a:pt x="600135" y="609600"/>
                    <a:pt x="591381" y="609600"/>
                  </a:cubicBezTo>
                  <a:lnTo>
                    <a:pt x="11097" y="609600"/>
                  </a:lnTo>
                  <a:cubicBezTo>
                    <a:pt x="7701" y="609600"/>
                    <a:pt x="4512" y="607967"/>
                    <a:pt x="2526" y="605212"/>
                  </a:cubicBezTo>
                  <a:cubicBezTo>
                    <a:pt x="541" y="602457"/>
                    <a:pt x="0" y="598916"/>
                    <a:pt x="1074" y="595694"/>
                  </a:cubicBezTo>
                  <a:lnTo>
                    <a:pt x="195004" y="13906"/>
                  </a:lnTo>
                  <a:cubicBezTo>
                    <a:pt x="197772" y="5601"/>
                    <a:pt x="205543" y="0"/>
                    <a:pt x="214297" y="0"/>
                  </a:cubicBezTo>
                  <a:close/>
                </a:path>
              </a:pathLst>
            </a:custGeom>
            <a:blipFill>
              <a:blip r:embed="rId2"/>
              <a:stretch>
                <a:fillRect l="-6786" r="-6786"/>
              </a:stretch>
            </a:blipFill>
          </p:spPr>
        </p:sp>
      </p:grpSp>
      <p:sp>
        <p:nvSpPr>
          <p:cNvPr id="13" name="Freeform 13"/>
          <p:cNvSpPr/>
          <p:nvPr/>
        </p:nvSpPr>
        <p:spPr>
          <a:xfrm>
            <a:off x="1152326" y="8596949"/>
            <a:ext cx="554655" cy="554655"/>
          </a:xfrm>
          <a:custGeom>
            <a:avLst/>
            <a:gdLst/>
            <a:ahLst/>
            <a:cxnLst/>
            <a:rect l="l" t="t" r="r" b="b"/>
            <a:pathLst>
              <a:path w="554655" h="554655">
                <a:moveTo>
                  <a:pt x="0" y="0"/>
                </a:moveTo>
                <a:lnTo>
                  <a:pt x="554655" y="0"/>
                </a:lnTo>
                <a:lnTo>
                  <a:pt x="554655" y="554655"/>
                </a:lnTo>
                <a:lnTo>
                  <a:pt x="0" y="5546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811109" y="3824579"/>
            <a:ext cx="7756403" cy="1750752"/>
          </a:xfrm>
          <a:prstGeom prst="rect">
            <a:avLst/>
          </a:prstGeom>
        </p:spPr>
        <p:txBody>
          <a:bodyPr lIns="0" tIns="0" rIns="0" bIns="0" rtlCol="0" anchor="t">
            <a:spAutoFit/>
          </a:bodyPr>
          <a:lstStyle/>
          <a:p>
            <a:pPr algn="l">
              <a:lnSpc>
                <a:spcPts val="6838"/>
              </a:lnSpc>
            </a:pPr>
            <a:r>
              <a:rPr lang="en-US" sz="6216" b="1">
                <a:solidFill>
                  <a:srgbClr val="FFFFFF"/>
                </a:solidFill>
                <a:latin typeface="Montserrat Bold"/>
                <a:ea typeface="Montserrat Bold"/>
                <a:cs typeface="Montserrat Bold"/>
                <a:sym typeface="Montserrat Bold"/>
              </a:rPr>
              <a:t>Thank You For Your Cooperation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a:extLst>
            <a:ext uri="{FF2B5EF4-FFF2-40B4-BE49-F238E27FC236}">
              <a16:creationId xmlns:a16="http://schemas.microsoft.com/office/drawing/2014/main" id="{58C4E139-6038-9069-71BC-875668DB2FE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502CC8D-87BE-35F6-EB06-0F2483624F46}"/>
              </a:ext>
            </a:extLst>
          </p:cNvPr>
          <p:cNvSpPr txBox="1"/>
          <p:nvPr/>
        </p:nvSpPr>
        <p:spPr>
          <a:xfrm>
            <a:off x="848570" y="1966219"/>
            <a:ext cx="9055121" cy="794946"/>
          </a:xfrm>
          <a:prstGeom prst="rect">
            <a:avLst/>
          </a:prstGeom>
        </p:spPr>
        <p:txBody>
          <a:bodyPr lIns="0" tIns="0" rIns="0" bIns="0" rtlCol="0" anchor="t">
            <a:spAutoFit/>
          </a:bodyPr>
          <a:lstStyle/>
          <a:p>
            <a:pPr algn="l">
              <a:lnSpc>
                <a:spcPts val="6159"/>
              </a:lnSpc>
            </a:pPr>
            <a:r>
              <a:rPr lang="en-US" sz="5599" b="1">
                <a:solidFill>
                  <a:srgbClr val="FFFFFF"/>
                </a:solidFill>
                <a:latin typeface="Montserrat Bold"/>
                <a:ea typeface="Montserrat Bold"/>
                <a:cs typeface="Montserrat Bold"/>
                <a:sym typeface="Montserrat Bold"/>
              </a:rPr>
              <a:t>Cover Letter?</a:t>
            </a:r>
          </a:p>
        </p:txBody>
      </p:sp>
      <p:grpSp>
        <p:nvGrpSpPr>
          <p:cNvPr id="3" name="Group 3">
            <a:extLst>
              <a:ext uri="{FF2B5EF4-FFF2-40B4-BE49-F238E27FC236}">
                <a16:creationId xmlns:a16="http://schemas.microsoft.com/office/drawing/2014/main" id="{5D029D91-F5C4-6FF7-B755-E153E530C197}"/>
              </a:ext>
            </a:extLst>
          </p:cNvPr>
          <p:cNvGrpSpPr/>
          <p:nvPr/>
        </p:nvGrpSpPr>
        <p:grpSpPr>
          <a:xfrm rot="392030">
            <a:off x="7606866" y="1096258"/>
            <a:ext cx="11975685" cy="10683060"/>
            <a:chOff x="0" y="0"/>
            <a:chExt cx="683360" cy="609600"/>
          </a:xfrm>
        </p:grpSpPr>
        <p:sp>
          <p:nvSpPr>
            <p:cNvPr id="4" name="Freeform 4">
              <a:extLst>
                <a:ext uri="{FF2B5EF4-FFF2-40B4-BE49-F238E27FC236}">
                  <a16:creationId xmlns:a16="http://schemas.microsoft.com/office/drawing/2014/main" id="{E19B2324-503B-87BD-687A-5FF6F400EBB3}"/>
                </a:ext>
              </a:extLst>
            </p:cNvPr>
            <p:cNvSpPr/>
            <p:nvPr/>
          </p:nvSpPr>
          <p:spPr>
            <a:xfrm>
              <a:off x="3927" y="0"/>
              <a:ext cx="675507" cy="609600"/>
            </a:xfrm>
            <a:custGeom>
              <a:avLst/>
              <a:gdLst/>
              <a:ahLst/>
              <a:cxnLst/>
              <a:rect l="l" t="t" r="r" b="b"/>
              <a:pathLst>
                <a:path w="675507" h="609600">
                  <a:moveTo>
                    <a:pt x="215435" y="0"/>
                  </a:moveTo>
                  <a:lnTo>
                    <a:pt x="663271" y="0"/>
                  </a:lnTo>
                  <a:cubicBezTo>
                    <a:pt x="667016" y="0"/>
                    <a:pt x="670532" y="1800"/>
                    <a:pt x="672721" y="4838"/>
                  </a:cubicBezTo>
                  <a:cubicBezTo>
                    <a:pt x="674911" y="7875"/>
                    <a:pt x="675506" y="11780"/>
                    <a:pt x="674322" y="15332"/>
                  </a:cubicBezTo>
                  <a:lnTo>
                    <a:pt x="481344" y="594268"/>
                  </a:lnTo>
                  <a:cubicBezTo>
                    <a:pt x="478292" y="603424"/>
                    <a:pt x="469723" y="609600"/>
                    <a:pt x="460071" y="609600"/>
                  </a:cubicBezTo>
                  <a:lnTo>
                    <a:pt x="12235" y="609600"/>
                  </a:lnTo>
                  <a:cubicBezTo>
                    <a:pt x="8490" y="609600"/>
                    <a:pt x="4974" y="607800"/>
                    <a:pt x="2785" y="604762"/>
                  </a:cubicBezTo>
                  <a:cubicBezTo>
                    <a:pt x="595" y="601725"/>
                    <a:pt x="0" y="597820"/>
                    <a:pt x="1184" y="594268"/>
                  </a:cubicBezTo>
                  <a:lnTo>
                    <a:pt x="194162" y="15332"/>
                  </a:lnTo>
                  <a:cubicBezTo>
                    <a:pt x="197214" y="6176"/>
                    <a:pt x="205783" y="0"/>
                    <a:pt x="215435" y="0"/>
                  </a:cubicBezTo>
                  <a:close/>
                </a:path>
              </a:pathLst>
            </a:custGeom>
            <a:solidFill>
              <a:srgbClr val="FFFFFF"/>
            </a:solidFill>
          </p:spPr>
        </p:sp>
        <p:sp>
          <p:nvSpPr>
            <p:cNvPr id="5" name="TextBox 5">
              <a:extLst>
                <a:ext uri="{FF2B5EF4-FFF2-40B4-BE49-F238E27FC236}">
                  <a16:creationId xmlns:a16="http://schemas.microsoft.com/office/drawing/2014/main" id="{E32C5B48-D0E6-C3F1-BCA9-F1F746B1450D}"/>
                </a:ext>
              </a:extLst>
            </p:cNvPr>
            <p:cNvSpPr txBox="1"/>
            <p:nvPr/>
          </p:nvSpPr>
          <p:spPr>
            <a:xfrm>
              <a:off x="101600" y="-38100"/>
              <a:ext cx="480160"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a:extLst>
              <a:ext uri="{FF2B5EF4-FFF2-40B4-BE49-F238E27FC236}">
                <a16:creationId xmlns:a16="http://schemas.microsoft.com/office/drawing/2014/main" id="{A00BF0F3-E6DF-3AF0-BDA0-749D9FCD862F}"/>
              </a:ext>
            </a:extLst>
          </p:cNvPr>
          <p:cNvGrpSpPr/>
          <p:nvPr/>
        </p:nvGrpSpPr>
        <p:grpSpPr>
          <a:xfrm rot="390000">
            <a:off x="8260388" y="1528727"/>
            <a:ext cx="10696037" cy="9845748"/>
            <a:chOff x="0" y="0"/>
            <a:chExt cx="662246" cy="609600"/>
          </a:xfrm>
        </p:grpSpPr>
        <p:sp>
          <p:nvSpPr>
            <p:cNvPr id="7" name="Freeform 7">
              <a:extLst>
                <a:ext uri="{FF2B5EF4-FFF2-40B4-BE49-F238E27FC236}">
                  <a16:creationId xmlns:a16="http://schemas.microsoft.com/office/drawing/2014/main" id="{9F4434DD-D6C9-5830-E828-FCD8C8B9A315}"/>
                </a:ext>
              </a:extLst>
            </p:cNvPr>
            <p:cNvSpPr/>
            <p:nvPr/>
          </p:nvSpPr>
          <p:spPr>
            <a:xfrm>
              <a:off x="4396" y="0"/>
              <a:ext cx="653453" cy="609600"/>
            </a:xfrm>
            <a:custGeom>
              <a:avLst/>
              <a:gdLst/>
              <a:ahLst/>
              <a:cxnLst/>
              <a:rect l="l" t="t" r="r" b="b"/>
              <a:pathLst>
                <a:path w="653453" h="609600">
                  <a:moveTo>
                    <a:pt x="216899" y="0"/>
                  </a:moveTo>
                  <a:lnTo>
                    <a:pt x="639754" y="0"/>
                  </a:lnTo>
                  <a:cubicBezTo>
                    <a:pt x="643947" y="0"/>
                    <a:pt x="647884" y="2015"/>
                    <a:pt x="650335" y="5416"/>
                  </a:cubicBezTo>
                  <a:cubicBezTo>
                    <a:pt x="652786" y="8817"/>
                    <a:pt x="653453" y="13189"/>
                    <a:pt x="652127" y="17167"/>
                  </a:cubicBezTo>
                  <a:lnTo>
                    <a:pt x="460372" y="592433"/>
                  </a:lnTo>
                  <a:cubicBezTo>
                    <a:pt x="456955" y="602685"/>
                    <a:pt x="447361" y="609600"/>
                    <a:pt x="436554" y="609600"/>
                  </a:cubicBezTo>
                  <a:lnTo>
                    <a:pt x="13699" y="609600"/>
                  </a:lnTo>
                  <a:cubicBezTo>
                    <a:pt x="9507" y="609600"/>
                    <a:pt x="5570" y="607585"/>
                    <a:pt x="3119" y="604184"/>
                  </a:cubicBezTo>
                  <a:cubicBezTo>
                    <a:pt x="667" y="600783"/>
                    <a:pt x="0" y="596411"/>
                    <a:pt x="1326" y="592433"/>
                  </a:cubicBezTo>
                  <a:lnTo>
                    <a:pt x="193082" y="17167"/>
                  </a:lnTo>
                  <a:cubicBezTo>
                    <a:pt x="196499" y="6915"/>
                    <a:pt x="206093" y="0"/>
                    <a:pt x="216899" y="0"/>
                  </a:cubicBezTo>
                  <a:close/>
                </a:path>
              </a:pathLst>
            </a:custGeom>
            <a:blipFill>
              <a:blip r:embed="rId2"/>
              <a:stretch>
                <a:fillRect l="-20107" r="-20107"/>
              </a:stretch>
            </a:blipFill>
          </p:spPr>
        </p:sp>
      </p:grpSp>
      <p:grpSp>
        <p:nvGrpSpPr>
          <p:cNvPr id="8" name="Group 8">
            <a:extLst>
              <a:ext uri="{FF2B5EF4-FFF2-40B4-BE49-F238E27FC236}">
                <a16:creationId xmlns:a16="http://schemas.microsoft.com/office/drawing/2014/main" id="{B043CCF8-25D1-2945-A1A4-C472C29BCA1F}"/>
              </a:ext>
            </a:extLst>
          </p:cNvPr>
          <p:cNvGrpSpPr/>
          <p:nvPr/>
        </p:nvGrpSpPr>
        <p:grpSpPr>
          <a:xfrm>
            <a:off x="-838200" y="3155358"/>
            <a:ext cx="13948268" cy="4877811"/>
            <a:chOff x="0" y="0"/>
            <a:chExt cx="2904062" cy="609600"/>
          </a:xfrm>
        </p:grpSpPr>
        <p:sp>
          <p:nvSpPr>
            <p:cNvPr id="9" name="Freeform 9">
              <a:extLst>
                <a:ext uri="{FF2B5EF4-FFF2-40B4-BE49-F238E27FC236}">
                  <a16:creationId xmlns:a16="http://schemas.microsoft.com/office/drawing/2014/main" id="{73E679CD-B467-9794-56C1-99F1B65B452A}"/>
                </a:ext>
              </a:extLst>
            </p:cNvPr>
            <p:cNvSpPr/>
            <p:nvPr/>
          </p:nvSpPr>
          <p:spPr>
            <a:xfrm>
              <a:off x="3371" y="0"/>
              <a:ext cx="2897319" cy="609600"/>
            </a:xfrm>
            <a:custGeom>
              <a:avLst/>
              <a:gdLst/>
              <a:ahLst/>
              <a:cxnLst/>
              <a:rect l="l" t="t" r="r" b="b"/>
              <a:pathLst>
                <a:path w="2897319" h="609600">
                  <a:moveTo>
                    <a:pt x="213705" y="0"/>
                  </a:moveTo>
                  <a:lnTo>
                    <a:pt x="2886815" y="0"/>
                  </a:lnTo>
                  <a:cubicBezTo>
                    <a:pt x="2890030" y="0"/>
                    <a:pt x="2893049" y="1545"/>
                    <a:pt x="2894928" y="4153"/>
                  </a:cubicBezTo>
                  <a:cubicBezTo>
                    <a:pt x="2896808" y="6761"/>
                    <a:pt x="2897320" y="10114"/>
                    <a:pt x="2896303" y="13164"/>
                  </a:cubicBezTo>
                  <a:lnTo>
                    <a:pt x="2701879" y="596436"/>
                  </a:lnTo>
                  <a:cubicBezTo>
                    <a:pt x="2699258" y="604297"/>
                    <a:pt x="2691901" y="609600"/>
                    <a:pt x="2683615" y="609600"/>
                  </a:cubicBezTo>
                  <a:lnTo>
                    <a:pt x="10505" y="609600"/>
                  </a:lnTo>
                  <a:cubicBezTo>
                    <a:pt x="7290" y="609600"/>
                    <a:pt x="4271" y="608055"/>
                    <a:pt x="2392" y="605447"/>
                  </a:cubicBezTo>
                  <a:cubicBezTo>
                    <a:pt x="512" y="602838"/>
                    <a:pt x="0" y="599486"/>
                    <a:pt x="1017" y="596436"/>
                  </a:cubicBezTo>
                  <a:lnTo>
                    <a:pt x="195441" y="13164"/>
                  </a:lnTo>
                  <a:cubicBezTo>
                    <a:pt x="198061" y="5303"/>
                    <a:pt x="205418" y="0"/>
                    <a:pt x="213705" y="0"/>
                  </a:cubicBezTo>
                  <a:close/>
                </a:path>
              </a:pathLst>
            </a:custGeom>
            <a:gradFill rotWithShape="1">
              <a:gsLst>
                <a:gs pos="0">
                  <a:srgbClr val="1E3D30">
                    <a:alpha val="90000"/>
                  </a:srgbClr>
                </a:gs>
                <a:gs pos="100000">
                  <a:srgbClr val="516D5F">
                    <a:alpha val="90000"/>
                  </a:srgbClr>
                </a:gs>
              </a:gsLst>
              <a:lin ang="2700000"/>
            </a:gradFill>
          </p:spPr>
        </p:sp>
        <p:sp>
          <p:nvSpPr>
            <p:cNvPr id="10" name="TextBox 10">
              <a:extLst>
                <a:ext uri="{FF2B5EF4-FFF2-40B4-BE49-F238E27FC236}">
                  <a16:creationId xmlns:a16="http://schemas.microsoft.com/office/drawing/2014/main" id="{800C9B70-73E5-A989-6A9D-7763B3F5343A}"/>
                </a:ext>
              </a:extLst>
            </p:cNvPr>
            <p:cNvSpPr txBox="1"/>
            <p:nvPr/>
          </p:nvSpPr>
          <p:spPr>
            <a:xfrm>
              <a:off x="101600" y="-38100"/>
              <a:ext cx="2700862" cy="6477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a:extLst>
              <a:ext uri="{FF2B5EF4-FFF2-40B4-BE49-F238E27FC236}">
                <a16:creationId xmlns:a16="http://schemas.microsoft.com/office/drawing/2014/main" id="{917F7DFD-959F-D066-45FA-7628858C047A}"/>
              </a:ext>
            </a:extLst>
          </p:cNvPr>
          <p:cNvSpPr/>
          <p:nvPr/>
        </p:nvSpPr>
        <p:spPr>
          <a:xfrm>
            <a:off x="0" y="7338218"/>
            <a:ext cx="3182015" cy="3182015"/>
          </a:xfrm>
          <a:custGeom>
            <a:avLst/>
            <a:gdLst/>
            <a:ahLst/>
            <a:cxnLst/>
            <a:rect l="l" t="t" r="r" b="b"/>
            <a:pathLst>
              <a:path w="3182015" h="3182015">
                <a:moveTo>
                  <a:pt x="0" y="0"/>
                </a:moveTo>
                <a:lnTo>
                  <a:pt x="3182015" y="0"/>
                </a:lnTo>
                <a:lnTo>
                  <a:pt x="3182015" y="3182015"/>
                </a:lnTo>
                <a:lnTo>
                  <a:pt x="0" y="3182015"/>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AE903CB0-7A24-6043-B756-630FC82C1B31}"/>
              </a:ext>
            </a:extLst>
          </p:cNvPr>
          <p:cNvSpPr txBox="1"/>
          <p:nvPr/>
        </p:nvSpPr>
        <p:spPr>
          <a:xfrm>
            <a:off x="848570" y="1238509"/>
            <a:ext cx="5993474" cy="670560"/>
          </a:xfrm>
          <a:prstGeom prst="rect">
            <a:avLst/>
          </a:prstGeom>
        </p:spPr>
        <p:txBody>
          <a:bodyPr lIns="0" tIns="0" rIns="0" bIns="0" rtlCol="0" anchor="t">
            <a:spAutoFit/>
          </a:bodyPr>
          <a:lstStyle/>
          <a:p>
            <a:pPr algn="l">
              <a:lnSpc>
                <a:spcPts val="5280"/>
              </a:lnSpc>
            </a:pPr>
            <a:r>
              <a:rPr lang="en-US" sz="4800">
                <a:solidFill>
                  <a:srgbClr val="FFFFFF"/>
                </a:solidFill>
                <a:latin typeface="Montserrat"/>
                <a:ea typeface="Montserrat"/>
                <a:cs typeface="Montserrat"/>
                <a:sym typeface="Montserrat"/>
              </a:rPr>
              <a:t>What is a</a:t>
            </a:r>
          </a:p>
        </p:txBody>
      </p:sp>
      <p:sp>
        <p:nvSpPr>
          <p:cNvPr id="18" name="TextBox 18">
            <a:extLst>
              <a:ext uri="{FF2B5EF4-FFF2-40B4-BE49-F238E27FC236}">
                <a16:creationId xmlns:a16="http://schemas.microsoft.com/office/drawing/2014/main" id="{A2C6C064-A744-CC98-4532-036023ABEC67}"/>
              </a:ext>
            </a:extLst>
          </p:cNvPr>
          <p:cNvSpPr txBox="1"/>
          <p:nvPr/>
        </p:nvSpPr>
        <p:spPr>
          <a:xfrm>
            <a:off x="903161" y="3417861"/>
            <a:ext cx="11267230" cy="4308872"/>
          </a:xfrm>
          <a:prstGeom prst="rect">
            <a:avLst/>
          </a:prstGeom>
        </p:spPr>
        <p:txBody>
          <a:bodyPr wrap="square" lIns="0" tIns="0" rIns="0" bIns="0" rtlCol="0" anchor="t">
            <a:spAutoFit/>
          </a:bodyPr>
          <a:lstStyle/>
          <a:p>
            <a:pPr algn="just">
              <a:spcBef>
                <a:spcPct val="0"/>
              </a:spcBef>
            </a:pPr>
            <a:r>
              <a:rPr lang="en-US" sz="4000" dirty="0">
                <a:solidFill>
                  <a:srgbClr val="FFFFFF"/>
                </a:solidFill>
                <a:latin typeface="Montserrat"/>
                <a:ea typeface="Montserrat"/>
                <a:cs typeface="Montserrat"/>
                <a:sym typeface="Montserrat"/>
              </a:rPr>
              <a:t>A cover letter is a formal document that accompanies your resume or curriculum vitae (CV) when applying for a job. It serves as a personalized introduction to your application and provides an opportunity to highlight why you're a strong candidate for the position.</a:t>
            </a:r>
          </a:p>
        </p:txBody>
      </p:sp>
    </p:spTree>
    <p:extLst>
      <p:ext uri="{BB962C8B-B14F-4D97-AF65-F5344CB8AC3E}">
        <p14:creationId xmlns:p14="http://schemas.microsoft.com/office/powerpoint/2010/main" val="300999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a:extLst>
            <a:ext uri="{FF2B5EF4-FFF2-40B4-BE49-F238E27FC236}">
              <a16:creationId xmlns:a16="http://schemas.microsoft.com/office/drawing/2014/main" id="{F15FC221-B223-68A3-3BAD-FD8F5ADDD5A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3DABBF-1FAB-2D1C-34C1-8DC47B716535}"/>
              </a:ext>
            </a:extLst>
          </p:cNvPr>
          <p:cNvGrpSpPr/>
          <p:nvPr/>
        </p:nvGrpSpPr>
        <p:grpSpPr>
          <a:xfrm rot="392030">
            <a:off x="6982802" y="-801561"/>
            <a:ext cx="16463801" cy="12015940"/>
            <a:chOff x="0" y="0"/>
            <a:chExt cx="835252" cy="609600"/>
          </a:xfrm>
        </p:grpSpPr>
        <p:sp>
          <p:nvSpPr>
            <p:cNvPr id="3" name="Freeform 3">
              <a:extLst>
                <a:ext uri="{FF2B5EF4-FFF2-40B4-BE49-F238E27FC236}">
                  <a16:creationId xmlns:a16="http://schemas.microsoft.com/office/drawing/2014/main" id="{A60E814E-9306-30D8-1C82-FB2E4FC23BB3}"/>
                </a:ext>
              </a:extLst>
            </p:cNvPr>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4" name="TextBox 4">
              <a:extLst>
                <a:ext uri="{FF2B5EF4-FFF2-40B4-BE49-F238E27FC236}">
                  <a16:creationId xmlns:a16="http://schemas.microsoft.com/office/drawing/2014/main" id="{8E848F8D-6B72-9B58-583C-D7082AA2F2B7}"/>
                </a:ext>
              </a:extLst>
            </p:cNvPr>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BFFB209B-C497-09E9-80F1-A258DED08866}"/>
              </a:ext>
            </a:extLst>
          </p:cNvPr>
          <p:cNvGrpSpPr/>
          <p:nvPr/>
        </p:nvGrpSpPr>
        <p:grpSpPr>
          <a:xfrm rot="392030">
            <a:off x="8132847" y="1172359"/>
            <a:ext cx="13947216" cy="10179235"/>
            <a:chOff x="0" y="0"/>
            <a:chExt cx="835252" cy="609600"/>
          </a:xfrm>
        </p:grpSpPr>
        <p:sp>
          <p:nvSpPr>
            <p:cNvPr id="6" name="Freeform 6">
              <a:extLst>
                <a:ext uri="{FF2B5EF4-FFF2-40B4-BE49-F238E27FC236}">
                  <a16:creationId xmlns:a16="http://schemas.microsoft.com/office/drawing/2014/main" id="{164D9D03-2A1B-9F29-6F08-42F38A18DFC0}"/>
                </a:ext>
              </a:extLst>
            </p:cNvPr>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gradFill rotWithShape="1">
              <a:gsLst>
                <a:gs pos="0">
                  <a:srgbClr val="1E3D30">
                    <a:alpha val="100000"/>
                  </a:srgbClr>
                </a:gs>
                <a:gs pos="100000">
                  <a:srgbClr val="516D5F">
                    <a:alpha val="100000"/>
                  </a:srgbClr>
                </a:gs>
              </a:gsLst>
              <a:lin ang="2700000"/>
            </a:gradFill>
          </p:spPr>
        </p:sp>
        <p:sp>
          <p:nvSpPr>
            <p:cNvPr id="7" name="TextBox 7">
              <a:extLst>
                <a:ext uri="{FF2B5EF4-FFF2-40B4-BE49-F238E27FC236}">
                  <a16:creationId xmlns:a16="http://schemas.microsoft.com/office/drawing/2014/main" id="{E41F2088-C862-D31A-EA64-C5CA814E2D1E}"/>
                </a:ext>
              </a:extLst>
            </p:cNvPr>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a:extLst>
              <a:ext uri="{FF2B5EF4-FFF2-40B4-BE49-F238E27FC236}">
                <a16:creationId xmlns:a16="http://schemas.microsoft.com/office/drawing/2014/main" id="{3125514F-B989-40A8-01E9-73A34F7FB854}"/>
              </a:ext>
            </a:extLst>
          </p:cNvPr>
          <p:cNvSpPr/>
          <p:nvPr/>
        </p:nvSpPr>
        <p:spPr>
          <a:xfrm>
            <a:off x="-758245" y="7119580"/>
            <a:ext cx="11047764" cy="1362105"/>
          </a:xfrm>
          <a:custGeom>
            <a:avLst/>
            <a:gdLst/>
            <a:ahLst/>
            <a:cxnLst/>
            <a:rect l="l" t="t" r="r" b="b"/>
            <a:pathLst>
              <a:path w="11047764" h="1362105">
                <a:moveTo>
                  <a:pt x="0" y="0"/>
                </a:moveTo>
                <a:lnTo>
                  <a:pt x="11047764" y="0"/>
                </a:lnTo>
                <a:lnTo>
                  <a:pt x="11047764" y="1362105"/>
                </a:lnTo>
                <a:lnTo>
                  <a:pt x="0" y="1362105"/>
                </a:lnTo>
                <a:lnTo>
                  <a:pt x="0" y="0"/>
                </a:lnTo>
                <a:close/>
              </a:path>
            </a:pathLst>
          </a:custGeom>
          <a:blipFill>
            <a:blip r:embed="rId3"/>
            <a:stretch>
              <a:fillRect t="-27877" b="-3922"/>
            </a:stretch>
          </a:blipFill>
        </p:spPr>
      </p:sp>
      <p:sp>
        <p:nvSpPr>
          <p:cNvPr id="9" name="TextBox 9">
            <a:extLst>
              <a:ext uri="{FF2B5EF4-FFF2-40B4-BE49-F238E27FC236}">
                <a16:creationId xmlns:a16="http://schemas.microsoft.com/office/drawing/2014/main" id="{E4014F26-23D7-701D-D279-45E48E88A9CF}"/>
              </a:ext>
            </a:extLst>
          </p:cNvPr>
          <p:cNvSpPr txBox="1"/>
          <p:nvPr/>
        </p:nvSpPr>
        <p:spPr>
          <a:xfrm>
            <a:off x="517137" y="1830213"/>
            <a:ext cx="16972702" cy="7791044"/>
          </a:xfrm>
          <a:prstGeom prst="rect">
            <a:avLst/>
          </a:prstGeom>
        </p:spPr>
        <p:txBody>
          <a:bodyPr lIns="0" tIns="0" rIns="0" bIns="0" rtlCol="0" anchor="t">
            <a:spAutoFit/>
          </a:bodyPr>
          <a:lstStyle/>
          <a:p>
            <a:pPr marL="361896" lvl="1" algn="just">
              <a:lnSpc>
                <a:spcPts val="4693"/>
              </a:lnSpc>
            </a:pPr>
            <a:r>
              <a:rPr lang="en-US" sz="3352" b="1" dirty="0">
                <a:solidFill>
                  <a:srgbClr val="FFFFFF"/>
                </a:solidFill>
                <a:latin typeface="Montserrat"/>
                <a:ea typeface="Montserrat"/>
                <a:cs typeface="Montserrat"/>
                <a:sym typeface="Montserrat"/>
              </a:rPr>
              <a:t>Personalizes Your Application: </a:t>
            </a:r>
            <a:r>
              <a:rPr lang="en-US" sz="3352" dirty="0">
                <a:solidFill>
                  <a:srgbClr val="FFFFFF"/>
                </a:solidFill>
                <a:latin typeface="Montserrat"/>
                <a:ea typeface="Montserrat"/>
                <a:cs typeface="Montserrat"/>
                <a:sym typeface="Montserrat"/>
              </a:rPr>
              <a:t>It allows you to address the employer directly, giving a personal touch that a resume can’t.</a:t>
            </a:r>
          </a:p>
          <a:p>
            <a:pPr marL="361896" lvl="1" algn="just">
              <a:lnSpc>
                <a:spcPts val="4693"/>
              </a:lnSpc>
            </a:pPr>
            <a:r>
              <a:rPr lang="en-US" sz="3352" b="1" dirty="0">
                <a:solidFill>
                  <a:srgbClr val="FFFFFF"/>
                </a:solidFill>
                <a:latin typeface="Montserrat"/>
                <a:ea typeface="Montserrat"/>
                <a:cs typeface="Montserrat"/>
                <a:sym typeface="Montserrat"/>
              </a:rPr>
              <a:t>Shows You’ve Done Your Research: </a:t>
            </a:r>
            <a:r>
              <a:rPr lang="en-US" sz="3352" dirty="0">
                <a:solidFill>
                  <a:srgbClr val="FFFFFF"/>
                </a:solidFill>
                <a:latin typeface="Montserrat"/>
                <a:ea typeface="Montserrat"/>
                <a:cs typeface="Montserrat"/>
                <a:sym typeface="Montserrat"/>
              </a:rPr>
              <a:t>A good cover letter demonstrates that you've taken the time to research the company and understand its culture, mission, and values. This shows the employer you're not just sending out generic applications, but that you genuinely want to work for them.</a:t>
            </a:r>
          </a:p>
          <a:p>
            <a:pPr marL="361896" lvl="1" algn="just">
              <a:lnSpc>
                <a:spcPts val="4693"/>
              </a:lnSpc>
            </a:pPr>
            <a:r>
              <a:rPr lang="en-US" sz="3352" b="1" dirty="0">
                <a:solidFill>
                  <a:srgbClr val="FFFFFF"/>
                </a:solidFill>
                <a:latin typeface="Montserrat"/>
                <a:ea typeface="Montserrat"/>
                <a:cs typeface="Montserrat"/>
                <a:sym typeface="Montserrat"/>
              </a:rPr>
              <a:t>Highlights Relevant Skills: </a:t>
            </a:r>
            <a:r>
              <a:rPr lang="en-US" sz="3352" dirty="0">
                <a:solidFill>
                  <a:srgbClr val="FFFFFF"/>
                </a:solidFill>
                <a:latin typeface="Montserrat"/>
                <a:ea typeface="Montserrat"/>
                <a:cs typeface="Montserrat"/>
                <a:sym typeface="Montserrat"/>
              </a:rPr>
              <a:t>It gives you the chance to match your qualifications and skills directly to the requirements of the job, proving that you are a strong candidate.</a:t>
            </a:r>
          </a:p>
          <a:p>
            <a:pPr marL="361896" lvl="1" algn="just">
              <a:lnSpc>
                <a:spcPts val="4693"/>
              </a:lnSpc>
            </a:pPr>
            <a:r>
              <a:rPr lang="en-US" sz="3352" b="1" dirty="0">
                <a:solidFill>
                  <a:srgbClr val="FFFFFF"/>
                </a:solidFill>
                <a:latin typeface="Montserrat"/>
                <a:ea typeface="Montserrat"/>
                <a:cs typeface="Montserrat"/>
                <a:sym typeface="Montserrat"/>
              </a:rPr>
              <a:t>Gives You an Opportunity to Stand Out: </a:t>
            </a:r>
            <a:r>
              <a:rPr lang="en-US" sz="3352" dirty="0">
                <a:solidFill>
                  <a:srgbClr val="FFFFFF"/>
                </a:solidFill>
                <a:latin typeface="Montserrat"/>
                <a:ea typeface="Montserrat"/>
                <a:cs typeface="Montserrat"/>
                <a:sym typeface="Montserrat"/>
              </a:rPr>
              <a:t>While your resume gives the facts, your cover letter allows you to tell the story behind those facts—why you’re passionate about this job, why you want to work for this company, and why you’d be a valuable addition to their team.</a:t>
            </a:r>
          </a:p>
        </p:txBody>
      </p:sp>
      <p:sp>
        <p:nvSpPr>
          <p:cNvPr id="10" name="TextBox 10">
            <a:extLst>
              <a:ext uri="{FF2B5EF4-FFF2-40B4-BE49-F238E27FC236}">
                <a16:creationId xmlns:a16="http://schemas.microsoft.com/office/drawing/2014/main" id="{5726A9A4-7C12-0296-0A64-E759A4650C29}"/>
              </a:ext>
            </a:extLst>
          </p:cNvPr>
          <p:cNvSpPr txBox="1"/>
          <p:nvPr/>
        </p:nvSpPr>
        <p:spPr>
          <a:xfrm>
            <a:off x="493507" y="665743"/>
            <a:ext cx="16765793" cy="773540"/>
          </a:xfrm>
          <a:prstGeom prst="rect">
            <a:avLst/>
          </a:prstGeom>
        </p:spPr>
        <p:txBody>
          <a:bodyPr lIns="0" tIns="0" rIns="0" bIns="0" rtlCol="0" anchor="t">
            <a:spAutoFit/>
          </a:bodyPr>
          <a:lstStyle/>
          <a:p>
            <a:pPr algn="ctr">
              <a:lnSpc>
                <a:spcPts val="5955"/>
              </a:lnSpc>
            </a:pPr>
            <a:r>
              <a:rPr lang="en-US" sz="5413" b="1" dirty="0">
                <a:solidFill>
                  <a:srgbClr val="FFFFFF"/>
                </a:solidFill>
                <a:latin typeface="Montserrat Bold"/>
                <a:ea typeface="Montserrat Bold"/>
                <a:cs typeface="Montserrat Bold"/>
                <a:sym typeface="Montserrat Bold"/>
              </a:rPr>
              <a:t>The Purpose of Cover Letter</a:t>
            </a:r>
          </a:p>
        </p:txBody>
      </p:sp>
    </p:spTree>
    <p:extLst>
      <p:ext uri="{BB962C8B-B14F-4D97-AF65-F5344CB8AC3E}">
        <p14:creationId xmlns:p14="http://schemas.microsoft.com/office/powerpoint/2010/main" val="191269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7997345" y="-502732"/>
            <a:ext cx="14447062" cy="6983215"/>
            <a:chOff x="0" y="0"/>
            <a:chExt cx="1261157" cy="609600"/>
          </a:xfrm>
        </p:grpSpPr>
        <p:sp>
          <p:nvSpPr>
            <p:cNvPr id="3" name="Freeform 3"/>
            <p:cNvSpPr/>
            <p:nvPr/>
          </p:nvSpPr>
          <p:spPr>
            <a:xfrm>
              <a:off x="3255" y="0"/>
              <a:ext cx="1254647" cy="609600"/>
            </a:xfrm>
            <a:custGeom>
              <a:avLst/>
              <a:gdLst/>
              <a:ahLst/>
              <a:cxnLst/>
              <a:rect l="l" t="t" r="r" b="b"/>
              <a:pathLst>
                <a:path w="1254647" h="609600">
                  <a:moveTo>
                    <a:pt x="213342" y="0"/>
                  </a:moveTo>
                  <a:lnTo>
                    <a:pt x="1244505" y="0"/>
                  </a:lnTo>
                  <a:cubicBezTo>
                    <a:pt x="1247609" y="0"/>
                    <a:pt x="1250523" y="1492"/>
                    <a:pt x="1252338" y="4010"/>
                  </a:cubicBezTo>
                  <a:cubicBezTo>
                    <a:pt x="1254153" y="6528"/>
                    <a:pt x="1254647" y="9765"/>
                    <a:pt x="1253665" y="12710"/>
                  </a:cubicBezTo>
                  <a:lnTo>
                    <a:pt x="1058938" y="596890"/>
                  </a:lnTo>
                  <a:cubicBezTo>
                    <a:pt x="1056408" y="604480"/>
                    <a:pt x="1049305" y="609600"/>
                    <a:pt x="1041305" y="609600"/>
                  </a:cubicBezTo>
                  <a:lnTo>
                    <a:pt x="10142" y="609600"/>
                  </a:lnTo>
                  <a:cubicBezTo>
                    <a:pt x="7038" y="609600"/>
                    <a:pt x="4124" y="608108"/>
                    <a:pt x="2309" y="605590"/>
                  </a:cubicBezTo>
                  <a:cubicBezTo>
                    <a:pt x="494" y="603072"/>
                    <a:pt x="0" y="599835"/>
                    <a:pt x="982" y="596890"/>
                  </a:cubicBezTo>
                  <a:lnTo>
                    <a:pt x="195708" y="12710"/>
                  </a:lnTo>
                  <a:cubicBezTo>
                    <a:pt x="198238" y="5120"/>
                    <a:pt x="205341" y="0"/>
                    <a:pt x="213342" y="0"/>
                  </a:cubicBezTo>
                  <a:close/>
                </a:path>
              </a:pathLst>
            </a:custGeom>
            <a:gradFill rotWithShape="1">
              <a:gsLst>
                <a:gs pos="0">
                  <a:srgbClr val="516D5F">
                    <a:alpha val="100000"/>
                  </a:srgbClr>
                </a:gs>
                <a:gs pos="100000">
                  <a:srgbClr val="1E3D30">
                    <a:alpha val="100000"/>
                  </a:srgbClr>
                </a:gs>
              </a:gsLst>
              <a:lin ang="2700000"/>
            </a:gradFill>
          </p:spPr>
        </p:sp>
        <p:sp>
          <p:nvSpPr>
            <p:cNvPr id="4" name="TextBox 4"/>
            <p:cNvSpPr txBox="1"/>
            <p:nvPr/>
          </p:nvSpPr>
          <p:spPr>
            <a:xfrm>
              <a:off x="101600" y="-38100"/>
              <a:ext cx="1057957"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392030">
            <a:off x="1546603" y="-474199"/>
            <a:ext cx="16463801" cy="12015940"/>
            <a:chOff x="0" y="0"/>
            <a:chExt cx="835252" cy="609600"/>
          </a:xfrm>
        </p:grpSpPr>
        <p:sp>
          <p:nvSpPr>
            <p:cNvPr id="6" name="Freeform 6"/>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7" name="TextBox 7"/>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5400000">
            <a:off x="16103657" y="8350953"/>
            <a:ext cx="1096021" cy="3425065"/>
          </a:xfrm>
          <a:custGeom>
            <a:avLst/>
            <a:gdLst/>
            <a:ahLst/>
            <a:cxnLst/>
            <a:rect l="l" t="t" r="r" b="b"/>
            <a:pathLst>
              <a:path w="1096021" h="3425065">
                <a:moveTo>
                  <a:pt x="0" y="0"/>
                </a:moveTo>
                <a:lnTo>
                  <a:pt x="1096021" y="0"/>
                </a:lnTo>
                <a:lnTo>
                  <a:pt x="1096021" y="3425065"/>
                </a:lnTo>
                <a:lnTo>
                  <a:pt x="0" y="3425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624468" y="1022229"/>
            <a:ext cx="6872180" cy="8276966"/>
          </a:xfrm>
          <a:custGeom>
            <a:avLst/>
            <a:gdLst/>
            <a:ahLst/>
            <a:cxnLst/>
            <a:rect l="l" t="t" r="r" b="b"/>
            <a:pathLst>
              <a:path w="6381746" h="6540299">
                <a:moveTo>
                  <a:pt x="0" y="0"/>
                </a:moveTo>
                <a:lnTo>
                  <a:pt x="6381746" y="0"/>
                </a:lnTo>
                <a:lnTo>
                  <a:pt x="6381746" y="6540299"/>
                </a:lnTo>
                <a:lnTo>
                  <a:pt x="0" y="6540299"/>
                </a:lnTo>
                <a:lnTo>
                  <a:pt x="0" y="0"/>
                </a:lnTo>
                <a:close/>
              </a:path>
            </a:pathLst>
          </a:custGeom>
          <a:blipFill>
            <a:blip r:embed="rId4"/>
            <a:stretch>
              <a:fillRect/>
            </a:stretch>
          </a:blipFill>
        </p:spPr>
      </p:sp>
      <p:sp>
        <p:nvSpPr>
          <p:cNvPr id="10" name="TextBox 10"/>
          <p:cNvSpPr txBox="1"/>
          <p:nvPr/>
        </p:nvSpPr>
        <p:spPr>
          <a:xfrm>
            <a:off x="1643902" y="2065420"/>
            <a:ext cx="10396283" cy="794946"/>
          </a:xfrm>
          <a:prstGeom prst="rect">
            <a:avLst/>
          </a:prstGeom>
        </p:spPr>
        <p:txBody>
          <a:bodyPr lIns="0" tIns="0" rIns="0" bIns="0" rtlCol="0" anchor="t">
            <a:spAutoFit/>
          </a:bodyPr>
          <a:lstStyle/>
          <a:p>
            <a:pPr algn="l">
              <a:lnSpc>
                <a:spcPts val="6159"/>
              </a:lnSpc>
            </a:pPr>
            <a:r>
              <a:rPr lang="en-US" sz="5599" b="1" dirty="0">
                <a:solidFill>
                  <a:srgbClr val="FFFFFF"/>
                </a:solidFill>
                <a:latin typeface="Montserrat Bold"/>
                <a:ea typeface="Montserrat Bold"/>
                <a:cs typeface="Montserrat Bold"/>
                <a:sym typeface="Montserrat Bold"/>
              </a:rPr>
              <a:t>Cover Letter</a:t>
            </a:r>
          </a:p>
        </p:txBody>
      </p:sp>
      <p:sp>
        <p:nvSpPr>
          <p:cNvPr id="11" name="TextBox 11"/>
          <p:cNvSpPr txBox="1"/>
          <p:nvPr/>
        </p:nvSpPr>
        <p:spPr>
          <a:xfrm>
            <a:off x="848570" y="1238509"/>
            <a:ext cx="5993474" cy="679673"/>
          </a:xfrm>
          <a:prstGeom prst="rect">
            <a:avLst/>
          </a:prstGeom>
        </p:spPr>
        <p:txBody>
          <a:bodyPr lIns="0" tIns="0" rIns="0" bIns="0" rtlCol="0" anchor="t">
            <a:spAutoFit/>
          </a:bodyPr>
          <a:lstStyle/>
          <a:p>
            <a:pPr algn="l">
              <a:lnSpc>
                <a:spcPts val="5280"/>
              </a:lnSpc>
            </a:pPr>
            <a:r>
              <a:rPr lang="en-US" sz="4800" dirty="0">
                <a:solidFill>
                  <a:srgbClr val="FFFFFF"/>
                </a:solidFill>
                <a:latin typeface="Montserrat"/>
                <a:ea typeface="Montserrat"/>
                <a:cs typeface="Montserrat"/>
                <a:sym typeface="Montserrat"/>
              </a:rPr>
              <a:t>3 main parts of</a:t>
            </a:r>
          </a:p>
        </p:txBody>
      </p:sp>
      <p:sp>
        <p:nvSpPr>
          <p:cNvPr id="12" name="TextBox 12"/>
          <p:cNvSpPr txBox="1"/>
          <p:nvPr/>
        </p:nvSpPr>
        <p:spPr>
          <a:xfrm>
            <a:off x="506988" y="3033801"/>
            <a:ext cx="9627612" cy="6168355"/>
          </a:xfrm>
          <a:prstGeom prst="rect">
            <a:avLst/>
          </a:prstGeom>
        </p:spPr>
        <p:txBody>
          <a:bodyPr wrap="square" lIns="0" tIns="0" rIns="0" bIns="0" rtlCol="0" anchor="t">
            <a:spAutoFit/>
          </a:bodyPr>
          <a:lstStyle/>
          <a:p>
            <a:pPr algn="just">
              <a:lnSpc>
                <a:spcPts val="3723"/>
              </a:lnSpc>
            </a:pPr>
            <a:endParaRPr lang="en-US" sz="4000" b="1" dirty="0">
              <a:solidFill>
                <a:schemeClr val="bg1"/>
              </a:solidFill>
              <a:latin typeface="News Gothic MT" panose="020B0504020203020204" pitchFamily="34" charset="0"/>
              <a:ea typeface="Montserrat Bold"/>
              <a:cs typeface="Montserrat Bold"/>
              <a:sym typeface="Montserrat Bold"/>
            </a:endParaRPr>
          </a:p>
          <a:p>
            <a:pPr algn="just">
              <a:lnSpc>
                <a:spcPts val="3723"/>
              </a:lnSpc>
            </a:pPr>
            <a:r>
              <a:rPr lang="en-US" sz="4000" b="1" dirty="0">
                <a:solidFill>
                  <a:schemeClr val="bg1"/>
                </a:solidFill>
                <a:latin typeface="News Gothic MT" panose="020B0504020203020204" pitchFamily="34" charset="0"/>
                <a:ea typeface="Montserrat Bold"/>
                <a:cs typeface="Montserrat Bold"/>
                <a:sym typeface="Montserrat Bold"/>
              </a:rPr>
              <a:t>Intro</a:t>
            </a:r>
            <a:r>
              <a:rPr lang="en-US" sz="4000" dirty="0">
                <a:solidFill>
                  <a:schemeClr val="bg1"/>
                </a:solidFill>
                <a:latin typeface="News Gothic MT" panose="020B0504020203020204" pitchFamily="34" charset="0"/>
                <a:ea typeface="Montserrat"/>
                <a:cs typeface="Montserrat"/>
                <a:sym typeface="Montserrat"/>
              </a:rPr>
              <a:t> - Who you are, what position you're applying for, and why you're interested in the job.</a:t>
            </a:r>
          </a:p>
          <a:p>
            <a:pPr algn="just">
              <a:lnSpc>
                <a:spcPts val="3723"/>
              </a:lnSpc>
            </a:pPr>
            <a:endParaRPr lang="en-US" sz="4000" dirty="0">
              <a:solidFill>
                <a:schemeClr val="bg1"/>
              </a:solidFill>
              <a:latin typeface="News Gothic MT" panose="020B0504020203020204" pitchFamily="34" charset="0"/>
              <a:ea typeface="Montserrat"/>
              <a:cs typeface="Montserrat"/>
              <a:sym typeface="Montserrat"/>
            </a:endParaRPr>
          </a:p>
          <a:p>
            <a:pPr algn="just">
              <a:lnSpc>
                <a:spcPts val="3723"/>
              </a:lnSpc>
              <a:spcBef>
                <a:spcPct val="0"/>
              </a:spcBef>
            </a:pPr>
            <a:r>
              <a:rPr lang="en-US" sz="4000" b="1" dirty="0">
                <a:solidFill>
                  <a:schemeClr val="bg1"/>
                </a:solidFill>
                <a:latin typeface="News Gothic MT" panose="020B0504020203020204" pitchFamily="34" charset="0"/>
                <a:ea typeface="Montserrat Bold"/>
                <a:cs typeface="Montserrat Bold"/>
                <a:sym typeface="Montserrat Bold"/>
              </a:rPr>
              <a:t>Body </a:t>
            </a:r>
            <a:r>
              <a:rPr lang="en-US" sz="4000" dirty="0">
                <a:solidFill>
                  <a:schemeClr val="bg1"/>
                </a:solidFill>
                <a:latin typeface="News Gothic MT" panose="020B0504020203020204" pitchFamily="34" charset="0"/>
                <a:ea typeface="Montserrat"/>
                <a:cs typeface="Montserrat"/>
                <a:sym typeface="Montserrat"/>
              </a:rPr>
              <a:t>- 1-2 paragraphs describing your qualifications, skills, and experience relevant to the job.</a:t>
            </a:r>
          </a:p>
          <a:p>
            <a:pPr algn="just">
              <a:lnSpc>
                <a:spcPts val="3723"/>
              </a:lnSpc>
              <a:spcBef>
                <a:spcPct val="0"/>
              </a:spcBef>
            </a:pPr>
            <a:endParaRPr lang="en-US" sz="4000" dirty="0">
              <a:solidFill>
                <a:schemeClr val="bg1"/>
              </a:solidFill>
              <a:latin typeface="News Gothic MT" panose="020B0504020203020204" pitchFamily="34" charset="0"/>
              <a:ea typeface="Montserrat"/>
              <a:cs typeface="Montserrat"/>
              <a:sym typeface="Montserrat"/>
            </a:endParaRPr>
          </a:p>
          <a:p>
            <a:pPr algn="just">
              <a:lnSpc>
                <a:spcPts val="3723"/>
              </a:lnSpc>
              <a:spcBef>
                <a:spcPct val="0"/>
              </a:spcBef>
            </a:pPr>
            <a:r>
              <a:rPr lang="en-US" sz="4000" b="1" dirty="0">
                <a:solidFill>
                  <a:schemeClr val="bg1"/>
                </a:solidFill>
                <a:latin typeface="News Gothic MT" panose="020B0504020203020204" pitchFamily="34" charset="0"/>
              </a:rPr>
              <a:t>Conclusion</a:t>
            </a:r>
            <a:r>
              <a:rPr lang="en-US" sz="4000" dirty="0">
                <a:solidFill>
                  <a:schemeClr val="bg1"/>
                </a:solidFill>
                <a:latin typeface="News Gothic MT" panose="020B0504020203020204" pitchFamily="34" charset="0"/>
              </a:rPr>
              <a:t>: A polite closing statement that expresses your enthusiasm for the opportunity and thanks the reader for their time.</a:t>
            </a:r>
            <a:endParaRPr lang="en-US" sz="4000" dirty="0">
              <a:solidFill>
                <a:schemeClr val="bg1"/>
              </a:solidFill>
              <a:latin typeface="News Gothic MT" panose="020B0504020203020204" pitchFamily="34" charset="0"/>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885433" y="919964"/>
            <a:ext cx="7133860" cy="1575921"/>
          </a:xfrm>
          <a:prstGeom prst="rect">
            <a:avLst/>
          </a:prstGeom>
        </p:spPr>
        <p:txBody>
          <a:bodyPr lIns="0" tIns="0" rIns="0" bIns="0" rtlCol="0" anchor="t">
            <a:spAutoFit/>
          </a:bodyPr>
          <a:lstStyle/>
          <a:p>
            <a:pPr algn="l">
              <a:lnSpc>
                <a:spcPts val="6159"/>
              </a:lnSpc>
            </a:pPr>
            <a:r>
              <a:rPr lang="en-US" sz="5599" b="1" dirty="0">
                <a:solidFill>
                  <a:srgbClr val="FFFFFF"/>
                </a:solidFill>
                <a:latin typeface="Montserrat Bold"/>
                <a:ea typeface="Montserrat Bold"/>
                <a:cs typeface="Montserrat Bold"/>
                <a:sym typeface="Montserrat Bold"/>
              </a:rPr>
              <a:t>What is Curriculum Vitae?</a:t>
            </a:r>
          </a:p>
        </p:txBody>
      </p:sp>
      <p:grpSp>
        <p:nvGrpSpPr>
          <p:cNvPr id="3" name="Group 3"/>
          <p:cNvGrpSpPr/>
          <p:nvPr/>
        </p:nvGrpSpPr>
        <p:grpSpPr>
          <a:xfrm>
            <a:off x="8810087" y="-706661"/>
            <a:ext cx="12231917" cy="9173938"/>
            <a:chOff x="0" y="0"/>
            <a:chExt cx="812800" cy="609600"/>
          </a:xfrm>
        </p:grpSpPr>
        <p:sp>
          <p:nvSpPr>
            <p:cNvPr id="4" name="Freeform 4"/>
            <p:cNvSpPr/>
            <p:nvPr/>
          </p:nvSpPr>
          <p:spPr>
            <a:xfrm>
              <a:off x="3844" y="0"/>
              <a:ext cx="805111" cy="609600"/>
            </a:xfrm>
            <a:custGeom>
              <a:avLst/>
              <a:gdLst/>
              <a:ahLst/>
              <a:cxnLst/>
              <a:rect l="l" t="t" r="r" b="b"/>
              <a:pathLst>
                <a:path w="805111" h="609600">
                  <a:moveTo>
                    <a:pt x="589933" y="0"/>
                  </a:moveTo>
                  <a:lnTo>
                    <a:pt x="11979" y="0"/>
                  </a:lnTo>
                  <a:cubicBezTo>
                    <a:pt x="8313" y="0"/>
                    <a:pt x="4871" y="1762"/>
                    <a:pt x="2727" y="4736"/>
                  </a:cubicBezTo>
                  <a:cubicBezTo>
                    <a:pt x="584" y="7710"/>
                    <a:pt x="0" y="11533"/>
                    <a:pt x="1160" y="15011"/>
                  </a:cubicBezTo>
                  <a:lnTo>
                    <a:pt x="194352" y="594589"/>
                  </a:lnTo>
                  <a:cubicBezTo>
                    <a:pt x="197340" y="603553"/>
                    <a:pt x="205730" y="609600"/>
                    <a:pt x="215179" y="609600"/>
                  </a:cubicBezTo>
                  <a:lnTo>
                    <a:pt x="793133" y="609600"/>
                  </a:lnTo>
                  <a:cubicBezTo>
                    <a:pt x="796799" y="609600"/>
                    <a:pt x="800241" y="607838"/>
                    <a:pt x="802385" y="604864"/>
                  </a:cubicBezTo>
                  <a:cubicBezTo>
                    <a:pt x="804528" y="601890"/>
                    <a:pt x="805112" y="598067"/>
                    <a:pt x="803952" y="594589"/>
                  </a:cubicBezTo>
                  <a:lnTo>
                    <a:pt x="610760" y="15011"/>
                  </a:lnTo>
                  <a:cubicBezTo>
                    <a:pt x="607772" y="6047"/>
                    <a:pt x="599382" y="0"/>
                    <a:pt x="589933" y="0"/>
                  </a:cubicBezTo>
                  <a:close/>
                </a:path>
              </a:pathLst>
            </a:custGeom>
            <a:solidFill>
              <a:srgbClr val="FFFFFF"/>
            </a:solidFill>
          </p:spPr>
        </p:sp>
        <p:sp>
          <p:nvSpPr>
            <p:cNvPr id="5" name="TextBox 5"/>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394315" y="-324713"/>
            <a:ext cx="13702788" cy="8410041"/>
            <a:chOff x="0" y="0"/>
            <a:chExt cx="993244" cy="609600"/>
          </a:xfrm>
        </p:grpSpPr>
        <p:sp>
          <p:nvSpPr>
            <p:cNvPr id="7" name="Freeform 7"/>
            <p:cNvSpPr/>
            <p:nvPr/>
          </p:nvSpPr>
          <p:spPr>
            <a:xfrm>
              <a:off x="3432" y="0"/>
              <a:ext cx="986380" cy="609600"/>
            </a:xfrm>
            <a:custGeom>
              <a:avLst/>
              <a:gdLst/>
              <a:ahLst/>
              <a:cxnLst/>
              <a:rect l="l" t="t" r="r" b="b"/>
              <a:pathLst>
                <a:path w="986380" h="609600">
                  <a:moveTo>
                    <a:pt x="772487" y="0"/>
                  </a:moveTo>
                  <a:lnTo>
                    <a:pt x="10693" y="0"/>
                  </a:lnTo>
                  <a:cubicBezTo>
                    <a:pt x="7420" y="0"/>
                    <a:pt x="4347" y="1573"/>
                    <a:pt x="2434" y="4228"/>
                  </a:cubicBezTo>
                  <a:cubicBezTo>
                    <a:pt x="520" y="6883"/>
                    <a:pt x="0" y="10295"/>
                    <a:pt x="1035" y="13400"/>
                  </a:cubicBezTo>
                  <a:lnTo>
                    <a:pt x="195301" y="596200"/>
                  </a:lnTo>
                  <a:cubicBezTo>
                    <a:pt x="197969" y="604202"/>
                    <a:pt x="205458" y="609600"/>
                    <a:pt x="213893" y="609600"/>
                  </a:cubicBezTo>
                  <a:lnTo>
                    <a:pt x="975687" y="609600"/>
                  </a:lnTo>
                  <a:cubicBezTo>
                    <a:pt x="978959" y="609600"/>
                    <a:pt x="982032" y="608027"/>
                    <a:pt x="983946" y="605372"/>
                  </a:cubicBezTo>
                  <a:cubicBezTo>
                    <a:pt x="985859" y="602717"/>
                    <a:pt x="986380" y="599305"/>
                    <a:pt x="985345" y="596200"/>
                  </a:cubicBezTo>
                  <a:lnTo>
                    <a:pt x="791078" y="13400"/>
                  </a:lnTo>
                  <a:cubicBezTo>
                    <a:pt x="788411" y="5398"/>
                    <a:pt x="780922" y="0"/>
                    <a:pt x="772487" y="0"/>
                  </a:cubicBezTo>
                  <a:close/>
                </a:path>
              </a:pathLst>
            </a:custGeom>
            <a:blipFill>
              <a:blip r:embed="rId3"/>
              <a:stretch>
                <a:fillRect l="88" t="-3784" r="88" b="-3784"/>
              </a:stretch>
            </a:blipFill>
          </p:spPr>
        </p:sp>
      </p:grpSp>
      <p:grpSp>
        <p:nvGrpSpPr>
          <p:cNvPr id="11" name="Group 11"/>
          <p:cNvGrpSpPr/>
          <p:nvPr/>
        </p:nvGrpSpPr>
        <p:grpSpPr>
          <a:xfrm>
            <a:off x="-2209800" y="3008660"/>
            <a:ext cx="15823379" cy="6354291"/>
            <a:chOff x="0" y="0"/>
            <a:chExt cx="4837672" cy="1076660"/>
          </a:xfrm>
        </p:grpSpPr>
        <p:sp>
          <p:nvSpPr>
            <p:cNvPr id="12" name="Freeform 12"/>
            <p:cNvSpPr/>
            <p:nvPr/>
          </p:nvSpPr>
          <p:spPr>
            <a:xfrm>
              <a:off x="1709" y="0"/>
              <a:ext cx="4834255" cy="1076660"/>
            </a:xfrm>
            <a:custGeom>
              <a:avLst/>
              <a:gdLst/>
              <a:ahLst/>
              <a:cxnLst/>
              <a:rect l="l" t="t" r="r" b="b"/>
              <a:pathLst>
                <a:path w="4834255" h="1076660">
                  <a:moveTo>
                    <a:pt x="213723" y="0"/>
                  </a:moveTo>
                  <a:lnTo>
                    <a:pt x="4823732" y="0"/>
                  </a:lnTo>
                  <a:cubicBezTo>
                    <a:pt x="4826750" y="0"/>
                    <a:pt x="4829612" y="1345"/>
                    <a:pt x="4831538" y="3669"/>
                  </a:cubicBezTo>
                  <a:cubicBezTo>
                    <a:pt x="4833464" y="5992"/>
                    <a:pt x="4834255" y="9054"/>
                    <a:pt x="4833695" y="12020"/>
                  </a:cubicBezTo>
                  <a:lnTo>
                    <a:pt x="4635032" y="1064640"/>
                  </a:lnTo>
                  <a:cubicBezTo>
                    <a:pt x="4633716" y="1071612"/>
                    <a:pt x="4627626" y="1076660"/>
                    <a:pt x="4620532" y="1076660"/>
                  </a:cubicBezTo>
                  <a:lnTo>
                    <a:pt x="10523" y="1076660"/>
                  </a:lnTo>
                  <a:cubicBezTo>
                    <a:pt x="7504" y="1076660"/>
                    <a:pt x="4643" y="1075315"/>
                    <a:pt x="2717" y="1072991"/>
                  </a:cubicBezTo>
                  <a:cubicBezTo>
                    <a:pt x="790" y="1070668"/>
                    <a:pt x="0" y="1067606"/>
                    <a:pt x="559" y="1064640"/>
                  </a:cubicBezTo>
                  <a:lnTo>
                    <a:pt x="199223" y="12020"/>
                  </a:lnTo>
                  <a:cubicBezTo>
                    <a:pt x="200538" y="5048"/>
                    <a:pt x="206628" y="0"/>
                    <a:pt x="213723" y="0"/>
                  </a:cubicBezTo>
                  <a:close/>
                </a:path>
              </a:pathLst>
            </a:custGeom>
            <a:solidFill>
              <a:srgbClr val="FFFFFF">
                <a:alpha val="89804"/>
              </a:srgbClr>
            </a:solidFill>
          </p:spPr>
        </p:sp>
        <p:sp>
          <p:nvSpPr>
            <p:cNvPr id="13" name="TextBox 13"/>
            <p:cNvSpPr txBox="1"/>
            <p:nvPr/>
          </p:nvSpPr>
          <p:spPr>
            <a:xfrm>
              <a:off x="101600" y="-38100"/>
              <a:ext cx="4634472" cy="111476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458870" y="4030204"/>
            <a:ext cx="10761744" cy="4976042"/>
          </a:xfrm>
          <a:prstGeom prst="rect">
            <a:avLst/>
          </a:prstGeom>
        </p:spPr>
        <p:txBody>
          <a:bodyPr lIns="0" tIns="0" rIns="0" bIns="0" rtlCol="0" anchor="t">
            <a:spAutoFit/>
          </a:bodyPr>
          <a:lstStyle/>
          <a:p>
            <a:pPr algn="just"/>
            <a:r>
              <a:rPr lang="en-US" sz="1933" dirty="0">
                <a:solidFill>
                  <a:srgbClr val="000000"/>
                </a:solidFill>
                <a:latin typeface="Montserrat"/>
                <a:ea typeface="Montserrat"/>
                <a:cs typeface="Montserrat"/>
                <a:sym typeface="Montserrat"/>
              </a:rPr>
              <a:t> </a:t>
            </a:r>
            <a:r>
              <a:rPr lang="en-US" sz="2800" dirty="0">
                <a:solidFill>
                  <a:srgbClr val="000000"/>
                </a:solidFill>
                <a:latin typeface="Montserrat"/>
                <a:ea typeface="Montserrat"/>
                <a:cs typeface="Montserrat"/>
                <a:sym typeface="Montserrat"/>
              </a:rPr>
              <a:t>A curriculum vitae (CV), Latin for “course of life,” is a detailed professional document highlighting one’s education, experience and accomplishments. It defines what kind of applicant you are for the job. It determines if you are the right person for the job.</a:t>
            </a:r>
          </a:p>
          <a:p>
            <a:pPr algn="just"/>
            <a:endParaRPr lang="en-US" sz="2800" dirty="0">
              <a:solidFill>
                <a:srgbClr val="000000"/>
              </a:solidFill>
              <a:latin typeface="Montserrat"/>
              <a:ea typeface="Montserrat"/>
              <a:cs typeface="Montserrat"/>
              <a:sym typeface="Montserrat"/>
            </a:endParaRPr>
          </a:p>
          <a:p>
            <a:pPr algn="just"/>
            <a:r>
              <a:rPr lang="en-US" sz="2800" dirty="0">
                <a:solidFill>
                  <a:srgbClr val="000000"/>
                </a:solidFill>
                <a:latin typeface="Montserrat"/>
                <a:ea typeface="Montserrat"/>
                <a:cs typeface="Montserrat"/>
                <a:sym typeface="Montserrat"/>
              </a:rPr>
              <a:t> As one of the essential requirements for job hiring, your CV should demonstrate to any prospective employer why they should hire you above any of the other skilled candidates who have presented themselves for employment.</a:t>
            </a:r>
          </a:p>
          <a:p>
            <a:pPr algn="just">
              <a:lnSpc>
                <a:spcPts val="2707"/>
              </a:lnSpc>
            </a:pPr>
            <a:endParaRPr lang="en-US" sz="1933" dirty="0">
              <a:solidFill>
                <a:srgbClr val="000000"/>
              </a:solidFill>
              <a:latin typeface="Montserrat"/>
              <a:ea typeface="Montserrat"/>
              <a:cs typeface="Montserrat"/>
              <a:sym typeface="Montserrat"/>
            </a:endParaRPr>
          </a:p>
          <a:p>
            <a:pPr algn="just">
              <a:lnSpc>
                <a:spcPts val="2707"/>
              </a:lnSpc>
              <a:spcBef>
                <a:spcPct val="0"/>
              </a:spcBef>
            </a:pPr>
            <a:endParaRPr lang="en-US" sz="1933" dirty="0">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8889731" y="-647700"/>
            <a:ext cx="12231917" cy="9173938"/>
            <a:chOff x="0" y="0"/>
            <a:chExt cx="812800" cy="609600"/>
          </a:xfrm>
        </p:grpSpPr>
        <p:sp>
          <p:nvSpPr>
            <p:cNvPr id="3" name="Freeform 3"/>
            <p:cNvSpPr/>
            <p:nvPr/>
          </p:nvSpPr>
          <p:spPr>
            <a:xfrm>
              <a:off x="3844" y="0"/>
              <a:ext cx="805111" cy="609600"/>
            </a:xfrm>
            <a:custGeom>
              <a:avLst/>
              <a:gdLst/>
              <a:ahLst/>
              <a:cxnLst/>
              <a:rect l="l" t="t" r="r" b="b"/>
              <a:pathLst>
                <a:path w="805111" h="609600">
                  <a:moveTo>
                    <a:pt x="589933" y="0"/>
                  </a:moveTo>
                  <a:lnTo>
                    <a:pt x="11979" y="0"/>
                  </a:lnTo>
                  <a:cubicBezTo>
                    <a:pt x="8313" y="0"/>
                    <a:pt x="4871" y="1762"/>
                    <a:pt x="2727" y="4736"/>
                  </a:cubicBezTo>
                  <a:cubicBezTo>
                    <a:pt x="584" y="7710"/>
                    <a:pt x="0" y="11533"/>
                    <a:pt x="1160" y="15011"/>
                  </a:cubicBezTo>
                  <a:lnTo>
                    <a:pt x="194352" y="594589"/>
                  </a:lnTo>
                  <a:cubicBezTo>
                    <a:pt x="197340" y="603553"/>
                    <a:pt x="205730" y="609600"/>
                    <a:pt x="215179" y="609600"/>
                  </a:cubicBezTo>
                  <a:lnTo>
                    <a:pt x="793133" y="609600"/>
                  </a:lnTo>
                  <a:cubicBezTo>
                    <a:pt x="796799" y="609600"/>
                    <a:pt x="800241" y="607838"/>
                    <a:pt x="802385" y="604864"/>
                  </a:cubicBezTo>
                  <a:cubicBezTo>
                    <a:pt x="804528" y="601890"/>
                    <a:pt x="805112" y="598067"/>
                    <a:pt x="803952" y="594589"/>
                  </a:cubicBezTo>
                  <a:lnTo>
                    <a:pt x="610760" y="15011"/>
                  </a:lnTo>
                  <a:cubicBezTo>
                    <a:pt x="607772" y="6047"/>
                    <a:pt x="599382" y="0"/>
                    <a:pt x="589933" y="0"/>
                  </a:cubicBezTo>
                  <a:close/>
                </a:path>
              </a:pathLst>
            </a:custGeom>
            <a:solidFill>
              <a:srgbClr val="FFFFFF"/>
            </a:solidFill>
          </p:spPr>
        </p:sp>
        <p:sp>
          <p:nvSpPr>
            <p:cNvPr id="4" name="TextBox 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23337" y="-324713"/>
            <a:ext cx="13702788" cy="8410041"/>
            <a:chOff x="0" y="0"/>
            <a:chExt cx="993244" cy="609600"/>
          </a:xfrm>
        </p:grpSpPr>
        <p:sp>
          <p:nvSpPr>
            <p:cNvPr id="6" name="Freeform 6"/>
            <p:cNvSpPr/>
            <p:nvPr/>
          </p:nvSpPr>
          <p:spPr>
            <a:xfrm>
              <a:off x="3432" y="0"/>
              <a:ext cx="986380" cy="609600"/>
            </a:xfrm>
            <a:custGeom>
              <a:avLst/>
              <a:gdLst/>
              <a:ahLst/>
              <a:cxnLst/>
              <a:rect l="l" t="t" r="r" b="b"/>
              <a:pathLst>
                <a:path w="986380" h="609600">
                  <a:moveTo>
                    <a:pt x="772487" y="0"/>
                  </a:moveTo>
                  <a:lnTo>
                    <a:pt x="10693" y="0"/>
                  </a:lnTo>
                  <a:cubicBezTo>
                    <a:pt x="7420" y="0"/>
                    <a:pt x="4347" y="1573"/>
                    <a:pt x="2434" y="4228"/>
                  </a:cubicBezTo>
                  <a:cubicBezTo>
                    <a:pt x="520" y="6883"/>
                    <a:pt x="0" y="10295"/>
                    <a:pt x="1035" y="13400"/>
                  </a:cubicBezTo>
                  <a:lnTo>
                    <a:pt x="195301" y="596200"/>
                  </a:lnTo>
                  <a:cubicBezTo>
                    <a:pt x="197969" y="604202"/>
                    <a:pt x="205458" y="609600"/>
                    <a:pt x="213893" y="609600"/>
                  </a:cubicBezTo>
                  <a:lnTo>
                    <a:pt x="975687" y="609600"/>
                  </a:lnTo>
                  <a:cubicBezTo>
                    <a:pt x="978959" y="609600"/>
                    <a:pt x="982032" y="608027"/>
                    <a:pt x="983946" y="605372"/>
                  </a:cubicBezTo>
                  <a:cubicBezTo>
                    <a:pt x="985859" y="602717"/>
                    <a:pt x="986380" y="599305"/>
                    <a:pt x="985345" y="596200"/>
                  </a:cubicBezTo>
                  <a:lnTo>
                    <a:pt x="791078" y="13400"/>
                  </a:lnTo>
                  <a:cubicBezTo>
                    <a:pt x="788411" y="5398"/>
                    <a:pt x="780922" y="0"/>
                    <a:pt x="772487" y="0"/>
                  </a:cubicBezTo>
                  <a:close/>
                </a:path>
              </a:pathLst>
            </a:custGeom>
            <a:blipFill>
              <a:blip r:embed="rId3"/>
              <a:stretch>
                <a:fillRect l="88" t="-86" r="88" b="-86"/>
              </a:stretch>
            </a:blipFill>
          </p:spPr>
        </p:sp>
      </p:grpSp>
      <p:grpSp>
        <p:nvGrpSpPr>
          <p:cNvPr id="7" name="Group 7"/>
          <p:cNvGrpSpPr/>
          <p:nvPr/>
        </p:nvGrpSpPr>
        <p:grpSpPr>
          <a:xfrm>
            <a:off x="-723764" y="2044156"/>
            <a:ext cx="14287364" cy="8410041"/>
            <a:chOff x="0" y="0"/>
            <a:chExt cx="4511398" cy="1772302"/>
          </a:xfrm>
        </p:grpSpPr>
        <p:sp>
          <p:nvSpPr>
            <p:cNvPr id="8" name="Freeform 8"/>
            <p:cNvSpPr/>
            <p:nvPr/>
          </p:nvSpPr>
          <p:spPr>
            <a:xfrm>
              <a:off x="1226" y="0"/>
              <a:ext cx="4508945" cy="1772302"/>
            </a:xfrm>
            <a:custGeom>
              <a:avLst/>
              <a:gdLst/>
              <a:ahLst/>
              <a:cxnLst/>
              <a:rect l="l" t="t" r="r" b="b"/>
              <a:pathLst>
                <a:path w="4508945" h="1772302">
                  <a:moveTo>
                    <a:pt x="216412" y="0"/>
                  </a:moveTo>
                  <a:lnTo>
                    <a:pt x="4495734" y="0"/>
                  </a:lnTo>
                  <a:cubicBezTo>
                    <a:pt x="4499405" y="0"/>
                    <a:pt x="4502901" y="1566"/>
                    <a:pt x="4505344" y="4306"/>
                  </a:cubicBezTo>
                  <a:cubicBezTo>
                    <a:pt x="4507788" y="7045"/>
                    <a:pt x="4508946" y="10697"/>
                    <a:pt x="4508527" y="14344"/>
                  </a:cubicBezTo>
                  <a:lnTo>
                    <a:pt x="4308616" y="1757958"/>
                  </a:lnTo>
                  <a:cubicBezTo>
                    <a:pt x="4307679" y="1766132"/>
                    <a:pt x="4300761" y="1772302"/>
                    <a:pt x="4292534" y="1772302"/>
                  </a:cubicBezTo>
                  <a:lnTo>
                    <a:pt x="13212" y="1772302"/>
                  </a:lnTo>
                  <a:cubicBezTo>
                    <a:pt x="9541" y="1772302"/>
                    <a:pt x="6045" y="1770736"/>
                    <a:pt x="3602" y="1767996"/>
                  </a:cubicBezTo>
                  <a:cubicBezTo>
                    <a:pt x="1158" y="1765257"/>
                    <a:pt x="0" y="1761605"/>
                    <a:pt x="419" y="1757958"/>
                  </a:cubicBezTo>
                  <a:lnTo>
                    <a:pt x="200329" y="14344"/>
                  </a:lnTo>
                  <a:cubicBezTo>
                    <a:pt x="201267" y="6170"/>
                    <a:pt x="208185" y="0"/>
                    <a:pt x="216412" y="0"/>
                  </a:cubicBezTo>
                  <a:close/>
                </a:path>
              </a:pathLst>
            </a:custGeom>
            <a:gradFill rotWithShape="1">
              <a:gsLst>
                <a:gs pos="0">
                  <a:srgbClr val="1E3D30">
                    <a:alpha val="90000"/>
                  </a:srgbClr>
                </a:gs>
                <a:gs pos="100000">
                  <a:srgbClr val="516D5F">
                    <a:alpha val="90000"/>
                  </a:srgbClr>
                </a:gs>
              </a:gsLst>
              <a:lin ang="2700000"/>
            </a:gradFill>
          </p:spPr>
        </p:sp>
        <p:sp>
          <p:nvSpPr>
            <p:cNvPr id="9" name="TextBox 9"/>
            <p:cNvSpPr txBox="1"/>
            <p:nvPr/>
          </p:nvSpPr>
          <p:spPr>
            <a:xfrm>
              <a:off x="101600" y="-38100"/>
              <a:ext cx="4308198" cy="181040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5331294" y="9535084"/>
            <a:ext cx="2956706" cy="751916"/>
          </a:xfrm>
          <a:custGeom>
            <a:avLst/>
            <a:gdLst/>
            <a:ahLst/>
            <a:cxnLst/>
            <a:rect l="l" t="t" r="r" b="b"/>
            <a:pathLst>
              <a:path w="2956706" h="751916">
                <a:moveTo>
                  <a:pt x="0" y="0"/>
                </a:moveTo>
                <a:lnTo>
                  <a:pt x="2956706" y="0"/>
                </a:lnTo>
                <a:lnTo>
                  <a:pt x="2956706" y="751916"/>
                </a:lnTo>
                <a:lnTo>
                  <a:pt x="0" y="751916"/>
                </a:lnTo>
                <a:lnTo>
                  <a:pt x="0" y="0"/>
                </a:lnTo>
                <a:close/>
              </a:path>
            </a:pathLst>
          </a:custGeom>
          <a:blipFill>
            <a:blip r:embed="rId4">
              <a:extLst>
                <a:ext uri="{96DAC541-7B7A-43D3-8B79-37D633B846F1}">
                  <asvg:svgBlip xmlns:asvg="http://schemas.microsoft.com/office/drawing/2016/SVG/main" r:embed="rId5"/>
                </a:ext>
              </a:extLst>
            </a:blip>
            <a:stretch>
              <a:fillRect b="-293222"/>
            </a:stretch>
          </a:blipFill>
        </p:spPr>
      </p:sp>
      <p:sp>
        <p:nvSpPr>
          <p:cNvPr id="11" name="TextBox 11"/>
          <p:cNvSpPr txBox="1"/>
          <p:nvPr/>
        </p:nvSpPr>
        <p:spPr>
          <a:xfrm>
            <a:off x="481526" y="441549"/>
            <a:ext cx="9272073" cy="1590179"/>
          </a:xfrm>
          <a:prstGeom prst="rect">
            <a:avLst/>
          </a:prstGeom>
        </p:spPr>
        <p:txBody>
          <a:bodyPr wrap="square" lIns="0" tIns="0" rIns="0" bIns="0" rtlCol="0" anchor="t">
            <a:spAutoFit/>
          </a:bodyPr>
          <a:lstStyle/>
          <a:p>
            <a:pPr algn="l">
              <a:lnSpc>
                <a:spcPts val="6159"/>
              </a:lnSpc>
            </a:pPr>
            <a:r>
              <a:rPr lang="en-US" sz="5400" b="1" dirty="0">
                <a:solidFill>
                  <a:srgbClr val="FFFFFF"/>
                </a:solidFill>
                <a:latin typeface="Montserrat Bold"/>
                <a:ea typeface="Montserrat Bold"/>
                <a:cs typeface="Montserrat Bold"/>
                <a:sym typeface="Montserrat Bold"/>
              </a:rPr>
              <a:t>Basic Rules of  Curriculum Vitae Writing</a:t>
            </a:r>
          </a:p>
        </p:txBody>
      </p:sp>
      <p:sp>
        <p:nvSpPr>
          <p:cNvPr id="12" name="TextBox 12"/>
          <p:cNvSpPr txBox="1"/>
          <p:nvPr/>
        </p:nvSpPr>
        <p:spPr>
          <a:xfrm>
            <a:off x="0" y="2169244"/>
            <a:ext cx="12658936" cy="8371523"/>
          </a:xfrm>
          <a:prstGeom prst="rect">
            <a:avLst/>
          </a:prstGeom>
        </p:spPr>
        <p:txBody>
          <a:bodyPr wrap="square" lIns="0" tIns="0" rIns="0" bIns="0" rtlCol="0" anchor="t">
            <a:spAutoFit/>
          </a:bodyPr>
          <a:lstStyle/>
          <a:p>
            <a:pPr marL="448173" lvl="1" indent="-224086" algn="just">
              <a:buFont typeface="Arial"/>
              <a:buChar char="•"/>
            </a:pPr>
            <a:r>
              <a:rPr lang="en-US" sz="3200" b="1" dirty="0">
                <a:solidFill>
                  <a:srgbClr val="FFFFFF"/>
                </a:solidFill>
                <a:latin typeface="Montserrat"/>
                <a:ea typeface="Montserrat"/>
                <a:cs typeface="Montserrat"/>
                <a:sym typeface="Montserrat"/>
              </a:rPr>
              <a:t>Write with the recruiter or human resource manager in mind. Assume that you are the recruiter. Think about what he needs to know about you. Consider the job description.</a:t>
            </a:r>
          </a:p>
          <a:p>
            <a:pPr marL="448173" lvl="1" indent="-224086" algn="just">
              <a:buFont typeface="Arial"/>
              <a:buChar char="•"/>
            </a:pPr>
            <a:r>
              <a:rPr lang="en-US" sz="3200" b="1" dirty="0">
                <a:solidFill>
                  <a:srgbClr val="FFFFFF"/>
                </a:solidFill>
                <a:latin typeface="Montserrat"/>
                <a:ea typeface="Montserrat"/>
                <a:cs typeface="Montserrat"/>
                <a:sym typeface="Montserrat"/>
              </a:rPr>
              <a:t>Present your CV to inform them well about what they need to know. Show it in a way that it reveals very professional and credible information.</a:t>
            </a:r>
          </a:p>
          <a:p>
            <a:pPr marL="448173" lvl="1" indent="-224086" algn="just">
              <a:buFont typeface="Arial"/>
              <a:buChar char="•"/>
            </a:pPr>
            <a:r>
              <a:rPr lang="en-US" sz="3200" b="1" dirty="0">
                <a:solidFill>
                  <a:srgbClr val="FFFFFF"/>
                </a:solidFill>
                <a:latin typeface="Montserrat"/>
                <a:ea typeface="Montserrat"/>
                <a:cs typeface="Montserrat"/>
                <a:sym typeface="Montserrat"/>
              </a:rPr>
              <a:t>A well-written CV limits the chance of not selecting you. It easily puts you in the shortlist.</a:t>
            </a:r>
          </a:p>
          <a:p>
            <a:pPr marL="448173" lvl="1" indent="-224086" algn="just">
              <a:buFont typeface="Arial"/>
              <a:buChar char="•"/>
            </a:pPr>
            <a:r>
              <a:rPr lang="en-US" sz="3200" b="1" dirty="0">
                <a:solidFill>
                  <a:srgbClr val="FFFFFF"/>
                </a:solidFill>
                <a:latin typeface="Montserrat"/>
                <a:ea typeface="Montserrat"/>
                <a:cs typeface="Montserrat"/>
                <a:sym typeface="Montserrat"/>
              </a:rPr>
              <a:t>CV  the most important documents needed in job screening. They provide the highlights of your qualifications, work experiences, competence, professional and educational history.</a:t>
            </a:r>
          </a:p>
          <a:p>
            <a:pPr marL="448173" lvl="1" indent="-224086" algn="just">
              <a:buFont typeface="Arial"/>
              <a:buChar char="•"/>
            </a:pPr>
            <a:r>
              <a:rPr lang="en-US" sz="3200" b="1" dirty="0">
                <a:solidFill>
                  <a:srgbClr val="FFFFFF"/>
                </a:solidFill>
                <a:latin typeface="Montserrat"/>
                <a:ea typeface="Montserrat"/>
                <a:cs typeface="Montserrat"/>
                <a:sym typeface="Montserrat"/>
              </a:rPr>
              <a:t>In some academic institutions, the CV or resumé is the standard for job applications. The objective of both CV and resumé remain. However, the appearance of the document is noticeably different.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804732" y="550987"/>
            <a:ext cx="6769475" cy="794946"/>
          </a:xfrm>
          <a:prstGeom prst="rect">
            <a:avLst/>
          </a:prstGeom>
        </p:spPr>
        <p:txBody>
          <a:bodyPr lIns="0" tIns="0" rIns="0" bIns="0" rtlCol="0" anchor="t">
            <a:spAutoFit/>
          </a:bodyPr>
          <a:lstStyle/>
          <a:p>
            <a:pPr algn="l">
              <a:lnSpc>
                <a:spcPts val="6159"/>
              </a:lnSpc>
            </a:pPr>
            <a:r>
              <a:rPr lang="en-US" sz="5599" b="1">
                <a:solidFill>
                  <a:srgbClr val="FFFFFF"/>
                </a:solidFill>
                <a:latin typeface="Montserrat Bold"/>
                <a:ea typeface="Montserrat Bold"/>
                <a:cs typeface="Montserrat Bold"/>
                <a:sym typeface="Montserrat Bold"/>
              </a:rPr>
              <a:t>CV vs. Resume</a:t>
            </a:r>
          </a:p>
        </p:txBody>
      </p:sp>
      <p:grpSp>
        <p:nvGrpSpPr>
          <p:cNvPr id="3" name="Group 3"/>
          <p:cNvGrpSpPr/>
          <p:nvPr/>
        </p:nvGrpSpPr>
        <p:grpSpPr>
          <a:xfrm>
            <a:off x="7418239" y="-662824"/>
            <a:ext cx="12819844" cy="11356705"/>
            <a:chOff x="0" y="0"/>
            <a:chExt cx="688138" cy="609600"/>
          </a:xfrm>
        </p:grpSpPr>
        <p:sp>
          <p:nvSpPr>
            <p:cNvPr id="4" name="Freeform 4"/>
            <p:cNvSpPr/>
            <p:nvPr/>
          </p:nvSpPr>
          <p:spPr>
            <a:xfrm>
              <a:off x="3668" y="0"/>
              <a:ext cx="680801" cy="609600"/>
            </a:xfrm>
            <a:custGeom>
              <a:avLst/>
              <a:gdLst/>
              <a:ahLst/>
              <a:cxnLst/>
              <a:rect l="l" t="t" r="r" b="b"/>
              <a:pathLst>
                <a:path w="680801" h="609600">
                  <a:moveTo>
                    <a:pt x="466172" y="0"/>
                  </a:moveTo>
                  <a:lnTo>
                    <a:pt x="11430" y="0"/>
                  </a:lnTo>
                  <a:cubicBezTo>
                    <a:pt x="7932" y="0"/>
                    <a:pt x="4647" y="1681"/>
                    <a:pt x="2602" y="4519"/>
                  </a:cubicBezTo>
                  <a:cubicBezTo>
                    <a:pt x="557" y="7357"/>
                    <a:pt x="0" y="11004"/>
                    <a:pt x="1106" y="14323"/>
                  </a:cubicBezTo>
                  <a:lnTo>
                    <a:pt x="194758" y="595277"/>
                  </a:lnTo>
                  <a:cubicBezTo>
                    <a:pt x="197609" y="603831"/>
                    <a:pt x="205613" y="609600"/>
                    <a:pt x="214630" y="609600"/>
                  </a:cubicBezTo>
                  <a:lnTo>
                    <a:pt x="669372" y="609600"/>
                  </a:lnTo>
                  <a:cubicBezTo>
                    <a:pt x="672870" y="609600"/>
                    <a:pt x="676155" y="607919"/>
                    <a:pt x="678200" y="605081"/>
                  </a:cubicBezTo>
                  <a:cubicBezTo>
                    <a:pt x="680245" y="602243"/>
                    <a:pt x="680802" y="598596"/>
                    <a:pt x="679695" y="595277"/>
                  </a:cubicBezTo>
                  <a:lnTo>
                    <a:pt x="486044" y="14323"/>
                  </a:lnTo>
                  <a:cubicBezTo>
                    <a:pt x="483193" y="5769"/>
                    <a:pt x="475188" y="0"/>
                    <a:pt x="466172" y="0"/>
                  </a:cubicBezTo>
                  <a:close/>
                </a:path>
              </a:pathLst>
            </a:custGeom>
            <a:gradFill rotWithShape="1">
              <a:gsLst>
                <a:gs pos="0">
                  <a:srgbClr val="1E3D30">
                    <a:alpha val="100000"/>
                  </a:srgbClr>
                </a:gs>
                <a:gs pos="100000">
                  <a:srgbClr val="516D5F">
                    <a:alpha val="100000"/>
                  </a:srgbClr>
                </a:gs>
              </a:gsLst>
              <a:lin ang="2700000"/>
            </a:gradFill>
          </p:spPr>
        </p:sp>
        <p:sp>
          <p:nvSpPr>
            <p:cNvPr id="5" name="TextBox 5"/>
            <p:cNvSpPr txBox="1"/>
            <p:nvPr/>
          </p:nvSpPr>
          <p:spPr>
            <a:xfrm>
              <a:off x="101600" y="-38100"/>
              <a:ext cx="484938" cy="6477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144000" y="-742109"/>
            <a:ext cx="12819844" cy="11356705"/>
            <a:chOff x="0" y="0"/>
            <a:chExt cx="688138" cy="609600"/>
          </a:xfrm>
        </p:grpSpPr>
        <p:sp>
          <p:nvSpPr>
            <p:cNvPr id="7" name="Freeform 7"/>
            <p:cNvSpPr/>
            <p:nvPr/>
          </p:nvSpPr>
          <p:spPr>
            <a:xfrm>
              <a:off x="3668" y="0"/>
              <a:ext cx="680801" cy="609600"/>
            </a:xfrm>
            <a:custGeom>
              <a:avLst/>
              <a:gdLst/>
              <a:ahLst/>
              <a:cxnLst/>
              <a:rect l="l" t="t" r="r" b="b"/>
              <a:pathLst>
                <a:path w="680801" h="609600">
                  <a:moveTo>
                    <a:pt x="466172" y="0"/>
                  </a:moveTo>
                  <a:lnTo>
                    <a:pt x="11430" y="0"/>
                  </a:lnTo>
                  <a:cubicBezTo>
                    <a:pt x="7932" y="0"/>
                    <a:pt x="4647" y="1681"/>
                    <a:pt x="2602" y="4519"/>
                  </a:cubicBezTo>
                  <a:cubicBezTo>
                    <a:pt x="557" y="7357"/>
                    <a:pt x="0" y="11004"/>
                    <a:pt x="1106" y="14323"/>
                  </a:cubicBezTo>
                  <a:lnTo>
                    <a:pt x="194758" y="595277"/>
                  </a:lnTo>
                  <a:cubicBezTo>
                    <a:pt x="197609" y="603831"/>
                    <a:pt x="205613" y="609600"/>
                    <a:pt x="214630" y="609600"/>
                  </a:cubicBezTo>
                  <a:lnTo>
                    <a:pt x="669372" y="609600"/>
                  </a:lnTo>
                  <a:cubicBezTo>
                    <a:pt x="672870" y="609600"/>
                    <a:pt x="676155" y="607919"/>
                    <a:pt x="678200" y="605081"/>
                  </a:cubicBezTo>
                  <a:cubicBezTo>
                    <a:pt x="680245" y="602243"/>
                    <a:pt x="680802" y="598596"/>
                    <a:pt x="679695" y="595277"/>
                  </a:cubicBezTo>
                  <a:lnTo>
                    <a:pt x="486044" y="14323"/>
                  </a:lnTo>
                  <a:cubicBezTo>
                    <a:pt x="483193" y="5769"/>
                    <a:pt x="475188" y="0"/>
                    <a:pt x="466172" y="0"/>
                  </a:cubicBezTo>
                  <a:close/>
                </a:path>
              </a:pathLst>
            </a:custGeom>
            <a:gradFill rotWithShape="1">
              <a:gsLst>
                <a:gs pos="0">
                  <a:srgbClr val="516D5F">
                    <a:alpha val="100000"/>
                  </a:srgbClr>
                </a:gs>
                <a:gs pos="100000">
                  <a:srgbClr val="1E3D30">
                    <a:alpha val="100000"/>
                  </a:srgbClr>
                </a:gs>
              </a:gsLst>
              <a:lin ang="2700000"/>
            </a:gradFill>
          </p:spPr>
        </p:sp>
        <p:sp>
          <p:nvSpPr>
            <p:cNvPr id="8" name="TextBox 8"/>
            <p:cNvSpPr txBox="1"/>
            <p:nvPr/>
          </p:nvSpPr>
          <p:spPr>
            <a:xfrm>
              <a:off x="101600" y="-38100"/>
              <a:ext cx="484938" cy="6477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772485" y="1527868"/>
            <a:ext cx="7664950" cy="6923920"/>
            <a:chOff x="0" y="0"/>
            <a:chExt cx="2562211" cy="2314503"/>
          </a:xfrm>
        </p:grpSpPr>
        <p:sp>
          <p:nvSpPr>
            <p:cNvPr id="10" name="Freeform 10"/>
            <p:cNvSpPr/>
            <p:nvPr/>
          </p:nvSpPr>
          <p:spPr>
            <a:xfrm>
              <a:off x="0" y="0"/>
              <a:ext cx="2562211" cy="2314503"/>
            </a:xfrm>
            <a:custGeom>
              <a:avLst/>
              <a:gdLst/>
              <a:ahLst/>
              <a:cxnLst/>
              <a:rect l="l" t="t" r="r" b="b"/>
              <a:pathLst>
                <a:path w="2562211" h="2314503">
                  <a:moveTo>
                    <a:pt x="30301" y="0"/>
                  </a:moveTo>
                  <a:lnTo>
                    <a:pt x="2531910" y="0"/>
                  </a:lnTo>
                  <a:cubicBezTo>
                    <a:pt x="2539946" y="0"/>
                    <a:pt x="2547654" y="3192"/>
                    <a:pt x="2553336" y="8875"/>
                  </a:cubicBezTo>
                  <a:cubicBezTo>
                    <a:pt x="2559019" y="14558"/>
                    <a:pt x="2562211" y="22265"/>
                    <a:pt x="2562211" y="30301"/>
                  </a:cubicBezTo>
                  <a:lnTo>
                    <a:pt x="2562211" y="2284201"/>
                  </a:lnTo>
                  <a:cubicBezTo>
                    <a:pt x="2562211" y="2292238"/>
                    <a:pt x="2559019" y="2299945"/>
                    <a:pt x="2553336" y="2305627"/>
                  </a:cubicBezTo>
                  <a:cubicBezTo>
                    <a:pt x="2547654" y="2311310"/>
                    <a:pt x="2539946" y="2314503"/>
                    <a:pt x="2531910" y="2314503"/>
                  </a:cubicBezTo>
                  <a:lnTo>
                    <a:pt x="30301" y="2314503"/>
                  </a:lnTo>
                  <a:cubicBezTo>
                    <a:pt x="22265" y="2314503"/>
                    <a:pt x="14558" y="2311310"/>
                    <a:pt x="8875" y="2305627"/>
                  </a:cubicBezTo>
                  <a:cubicBezTo>
                    <a:pt x="3192" y="2299945"/>
                    <a:pt x="0" y="2292238"/>
                    <a:pt x="0" y="2284201"/>
                  </a:cubicBezTo>
                  <a:lnTo>
                    <a:pt x="0" y="30301"/>
                  </a:lnTo>
                  <a:cubicBezTo>
                    <a:pt x="0" y="22265"/>
                    <a:pt x="3192" y="14558"/>
                    <a:pt x="8875" y="8875"/>
                  </a:cubicBezTo>
                  <a:cubicBezTo>
                    <a:pt x="14558" y="3192"/>
                    <a:pt x="22265" y="0"/>
                    <a:pt x="30301" y="0"/>
                  </a:cubicBezTo>
                  <a:close/>
                </a:path>
              </a:pathLst>
            </a:custGeom>
            <a:solidFill>
              <a:srgbClr val="FFFFFF"/>
            </a:solidFill>
          </p:spPr>
        </p:sp>
        <p:sp>
          <p:nvSpPr>
            <p:cNvPr id="11" name="TextBox 11"/>
            <p:cNvSpPr txBox="1"/>
            <p:nvPr/>
          </p:nvSpPr>
          <p:spPr>
            <a:xfrm>
              <a:off x="0" y="-38100"/>
              <a:ext cx="2562211" cy="235260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948864" y="9410284"/>
            <a:ext cx="7110869" cy="911108"/>
          </a:xfrm>
          <a:custGeom>
            <a:avLst/>
            <a:gdLst/>
            <a:ahLst/>
            <a:cxnLst/>
            <a:rect l="l" t="t" r="r" b="b"/>
            <a:pathLst>
              <a:path w="7110869" h="911108">
                <a:moveTo>
                  <a:pt x="0" y="0"/>
                </a:moveTo>
                <a:lnTo>
                  <a:pt x="7110869" y="0"/>
                </a:lnTo>
                <a:lnTo>
                  <a:pt x="7110869" y="911108"/>
                </a:lnTo>
                <a:lnTo>
                  <a:pt x="0" y="911108"/>
                </a:lnTo>
                <a:lnTo>
                  <a:pt x="0" y="0"/>
                </a:lnTo>
                <a:close/>
              </a:path>
            </a:pathLst>
          </a:custGeom>
          <a:blipFill>
            <a:blip r:embed="rId2"/>
            <a:stretch>
              <a:fillRect t="-26825"/>
            </a:stretch>
          </a:blipFill>
        </p:spPr>
      </p:sp>
      <p:sp>
        <p:nvSpPr>
          <p:cNvPr id="13" name="Freeform 13"/>
          <p:cNvSpPr/>
          <p:nvPr/>
        </p:nvSpPr>
        <p:spPr>
          <a:xfrm>
            <a:off x="11026854" y="8325567"/>
            <a:ext cx="5602615" cy="717857"/>
          </a:xfrm>
          <a:custGeom>
            <a:avLst/>
            <a:gdLst/>
            <a:ahLst/>
            <a:cxnLst/>
            <a:rect l="l" t="t" r="r" b="b"/>
            <a:pathLst>
              <a:path w="5602615" h="717857">
                <a:moveTo>
                  <a:pt x="0" y="0"/>
                </a:moveTo>
                <a:lnTo>
                  <a:pt x="5602615" y="0"/>
                </a:lnTo>
                <a:lnTo>
                  <a:pt x="5602615" y="717857"/>
                </a:lnTo>
                <a:lnTo>
                  <a:pt x="0" y="717857"/>
                </a:lnTo>
                <a:lnTo>
                  <a:pt x="0" y="0"/>
                </a:lnTo>
                <a:close/>
              </a:path>
            </a:pathLst>
          </a:custGeom>
          <a:blipFill>
            <a:blip r:embed="rId2"/>
            <a:stretch>
              <a:fillRect t="-26825"/>
            </a:stretch>
          </a:blipFill>
        </p:spPr>
      </p:sp>
      <p:grpSp>
        <p:nvGrpSpPr>
          <p:cNvPr id="14" name="Group 14"/>
          <p:cNvGrpSpPr/>
          <p:nvPr/>
        </p:nvGrpSpPr>
        <p:grpSpPr>
          <a:xfrm>
            <a:off x="11177615" y="2177901"/>
            <a:ext cx="5301093" cy="3110541"/>
            <a:chOff x="0" y="0"/>
            <a:chExt cx="697900" cy="409509"/>
          </a:xfrm>
        </p:grpSpPr>
        <p:sp>
          <p:nvSpPr>
            <p:cNvPr id="15" name="Freeform 15"/>
            <p:cNvSpPr/>
            <p:nvPr/>
          </p:nvSpPr>
          <p:spPr>
            <a:xfrm>
              <a:off x="0" y="0"/>
              <a:ext cx="697900" cy="409509"/>
            </a:xfrm>
            <a:custGeom>
              <a:avLst/>
              <a:gdLst/>
              <a:ahLst/>
              <a:cxnLst/>
              <a:rect l="l" t="t" r="r" b="b"/>
              <a:pathLst>
                <a:path w="697900" h="409509">
                  <a:moveTo>
                    <a:pt x="29209" y="0"/>
                  </a:moveTo>
                  <a:lnTo>
                    <a:pt x="668691" y="0"/>
                  </a:lnTo>
                  <a:cubicBezTo>
                    <a:pt x="684823" y="0"/>
                    <a:pt x="697900" y="13077"/>
                    <a:pt x="697900" y="29209"/>
                  </a:cubicBezTo>
                  <a:lnTo>
                    <a:pt x="697900" y="380301"/>
                  </a:lnTo>
                  <a:cubicBezTo>
                    <a:pt x="697900" y="396432"/>
                    <a:pt x="684823" y="409509"/>
                    <a:pt x="668691" y="409509"/>
                  </a:cubicBezTo>
                  <a:lnTo>
                    <a:pt x="29209" y="409509"/>
                  </a:lnTo>
                  <a:cubicBezTo>
                    <a:pt x="13077" y="409509"/>
                    <a:pt x="0" y="396432"/>
                    <a:pt x="0" y="380301"/>
                  </a:cubicBezTo>
                  <a:lnTo>
                    <a:pt x="0" y="29209"/>
                  </a:lnTo>
                  <a:cubicBezTo>
                    <a:pt x="0" y="13077"/>
                    <a:pt x="13077" y="0"/>
                    <a:pt x="29209" y="0"/>
                  </a:cubicBezTo>
                  <a:close/>
                </a:path>
              </a:pathLst>
            </a:custGeom>
            <a:blipFill>
              <a:blip r:embed="rId3"/>
              <a:stretch>
                <a:fillRect t="-12118" b="-15698"/>
              </a:stretch>
            </a:blipFill>
          </p:spPr>
        </p:sp>
      </p:grpSp>
      <p:sp>
        <p:nvSpPr>
          <p:cNvPr id="16" name="Freeform 16"/>
          <p:cNvSpPr/>
          <p:nvPr/>
        </p:nvSpPr>
        <p:spPr>
          <a:xfrm>
            <a:off x="10048896" y="8987095"/>
            <a:ext cx="1728794" cy="542409"/>
          </a:xfrm>
          <a:custGeom>
            <a:avLst/>
            <a:gdLst/>
            <a:ahLst/>
            <a:cxnLst/>
            <a:rect l="l" t="t" r="r" b="b"/>
            <a:pathLst>
              <a:path w="1728794" h="542409">
                <a:moveTo>
                  <a:pt x="0" y="0"/>
                </a:moveTo>
                <a:lnTo>
                  <a:pt x="1728794" y="0"/>
                </a:lnTo>
                <a:lnTo>
                  <a:pt x="1728794" y="542410"/>
                </a:lnTo>
                <a:lnTo>
                  <a:pt x="0" y="542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a:off x="1028700" y="1527868"/>
            <a:ext cx="7664950" cy="6923920"/>
            <a:chOff x="0" y="0"/>
            <a:chExt cx="2562211" cy="2314503"/>
          </a:xfrm>
        </p:grpSpPr>
        <p:sp>
          <p:nvSpPr>
            <p:cNvPr id="18" name="Freeform 18"/>
            <p:cNvSpPr/>
            <p:nvPr/>
          </p:nvSpPr>
          <p:spPr>
            <a:xfrm>
              <a:off x="0" y="0"/>
              <a:ext cx="2562211" cy="2314503"/>
            </a:xfrm>
            <a:custGeom>
              <a:avLst/>
              <a:gdLst/>
              <a:ahLst/>
              <a:cxnLst/>
              <a:rect l="l" t="t" r="r" b="b"/>
              <a:pathLst>
                <a:path w="2562211" h="2314503">
                  <a:moveTo>
                    <a:pt x="30301" y="0"/>
                  </a:moveTo>
                  <a:lnTo>
                    <a:pt x="2531910" y="0"/>
                  </a:lnTo>
                  <a:cubicBezTo>
                    <a:pt x="2539946" y="0"/>
                    <a:pt x="2547654" y="3192"/>
                    <a:pt x="2553336" y="8875"/>
                  </a:cubicBezTo>
                  <a:cubicBezTo>
                    <a:pt x="2559019" y="14558"/>
                    <a:pt x="2562211" y="22265"/>
                    <a:pt x="2562211" y="30301"/>
                  </a:cubicBezTo>
                  <a:lnTo>
                    <a:pt x="2562211" y="2284201"/>
                  </a:lnTo>
                  <a:cubicBezTo>
                    <a:pt x="2562211" y="2292238"/>
                    <a:pt x="2559019" y="2299945"/>
                    <a:pt x="2553336" y="2305627"/>
                  </a:cubicBezTo>
                  <a:cubicBezTo>
                    <a:pt x="2547654" y="2311310"/>
                    <a:pt x="2539946" y="2314503"/>
                    <a:pt x="2531910" y="2314503"/>
                  </a:cubicBezTo>
                  <a:lnTo>
                    <a:pt x="30301" y="2314503"/>
                  </a:lnTo>
                  <a:cubicBezTo>
                    <a:pt x="22265" y="2314503"/>
                    <a:pt x="14558" y="2311310"/>
                    <a:pt x="8875" y="2305627"/>
                  </a:cubicBezTo>
                  <a:cubicBezTo>
                    <a:pt x="3192" y="2299945"/>
                    <a:pt x="0" y="2292238"/>
                    <a:pt x="0" y="2284201"/>
                  </a:cubicBezTo>
                  <a:lnTo>
                    <a:pt x="0" y="30301"/>
                  </a:lnTo>
                  <a:cubicBezTo>
                    <a:pt x="0" y="22265"/>
                    <a:pt x="3192" y="14558"/>
                    <a:pt x="8875" y="8875"/>
                  </a:cubicBezTo>
                  <a:cubicBezTo>
                    <a:pt x="14558" y="3192"/>
                    <a:pt x="22265" y="0"/>
                    <a:pt x="30301" y="0"/>
                  </a:cubicBezTo>
                  <a:close/>
                </a:path>
              </a:pathLst>
            </a:custGeom>
            <a:solidFill>
              <a:srgbClr val="FFFFFF"/>
            </a:solidFill>
          </p:spPr>
        </p:sp>
        <p:sp>
          <p:nvSpPr>
            <p:cNvPr id="19" name="TextBox 19"/>
            <p:cNvSpPr txBox="1"/>
            <p:nvPr/>
          </p:nvSpPr>
          <p:spPr>
            <a:xfrm>
              <a:off x="0" y="-38100"/>
              <a:ext cx="2562211" cy="235260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237990" y="2177901"/>
            <a:ext cx="5246370" cy="3257213"/>
            <a:chOff x="0" y="0"/>
            <a:chExt cx="812800" cy="504628"/>
          </a:xfrm>
        </p:grpSpPr>
        <p:sp>
          <p:nvSpPr>
            <p:cNvPr id="21" name="Freeform 21"/>
            <p:cNvSpPr/>
            <p:nvPr/>
          </p:nvSpPr>
          <p:spPr>
            <a:xfrm>
              <a:off x="0" y="0"/>
              <a:ext cx="812800" cy="504628"/>
            </a:xfrm>
            <a:custGeom>
              <a:avLst/>
              <a:gdLst/>
              <a:ahLst/>
              <a:cxnLst/>
              <a:rect l="l" t="t" r="r" b="b"/>
              <a:pathLst>
                <a:path w="812800" h="504628">
                  <a:moveTo>
                    <a:pt x="29513" y="0"/>
                  </a:moveTo>
                  <a:lnTo>
                    <a:pt x="783287" y="0"/>
                  </a:lnTo>
                  <a:cubicBezTo>
                    <a:pt x="799586" y="0"/>
                    <a:pt x="812800" y="13214"/>
                    <a:pt x="812800" y="29513"/>
                  </a:cubicBezTo>
                  <a:lnTo>
                    <a:pt x="812800" y="475114"/>
                  </a:lnTo>
                  <a:cubicBezTo>
                    <a:pt x="812800" y="482942"/>
                    <a:pt x="809691" y="490448"/>
                    <a:pt x="804156" y="495983"/>
                  </a:cubicBezTo>
                  <a:cubicBezTo>
                    <a:pt x="798621" y="501518"/>
                    <a:pt x="791114" y="504628"/>
                    <a:pt x="783287" y="504628"/>
                  </a:cubicBezTo>
                  <a:lnTo>
                    <a:pt x="29513" y="504628"/>
                  </a:lnTo>
                  <a:cubicBezTo>
                    <a:pt x="13214" y="504628"/>
                    <a:pt x="0" y="491414"/>
                    <a:pt x="0" y="475114"/>
                  </a:cubicBezTo>
                  <a:lnTo>
                    <a:pt x="0" y="29513"/>
                  </a:lnTo>
                  <a:cubicBezTo>
                    <a:pt x="0" y="13214"/>
                    <a:pt x="13214" y="0"/>
                    <a:pt x="29513" y="0"/>
                  </a:cubicBezTo>
                  <a:close/>
                </a:path>
              </a:pathLst>
            </a:custGeom>
            <a:blipFill>
              <a:blip r:embed="rId6"/>
              <a:stretch>
                <a:fillRect t="-30534" b="-30534"/>
              </a:stretch>
            </a:blipFill>
          </p:spPr>
        </p:sp>
      </p:grpSp>
      <p:sp>
        <p:nvSpPr>
          <p:cNvPr id="22" name="TextBox 22"/>
          <p:cNvSpPr txBox="1"/>
          <p:nvPr/>
        </p:nvSpPr>
        <p:spPr>
          <a:xfrm>
            <a:off x="10252115" y="5459447"/>
            <a:ext cx="6705690" cy="2743380"/>
          </a:xfrm>
          <a:prstGeom prst="rect">
            <a:avLst/>
          </a:prstGeom>
        </p:spPr>
        <p:txBody>
          <a:bodyPr lIns="0" tIns="0" rIns="0" bIns="0" rtlCol="0" anchor="t">
            <a:spAutoFit/>
          </a:bodyPr>
          <a:lstStyle/>
          <a:p>
            <a:pPr algn="just">
              <a:lnSpc>
                <a:spcPts val="2650"/>
              </a:lnSpc>
              <a:spcBef>
                <a:spcPct val="0"/>
              </a:spcBef>
            </a:pPr>
            <a:r>
              <a:rPr lang="en-US" sz="1893" dirty="0">
                <a:solidFill>
                  <a:srgbClr val="000000"/>
                </a:solidFill>
                <a:latin typeface="Montserrat"/>
                <a:ea typeface="Montserrat"/>
                <a:cs typeface="Montserrat"/>
                <a:sym typeface="Montserrat"/>
              </a:rPr>
              <a:t>A resumé is a brief summary of skills and skills over one or two pages. It is short with no particular format rule and highly customizable. The goal of a resumé is to make an individual stand out from the competition. A resumé does not have to be ordered chronologically; it does not have to cover the </a:t>
            </a:r>
            <a:r>
              <a:rPr lang="en-US" sz="1893" dirty="0" err="1">
                <a:solidFill>
                  <a:srgbClr val="000000"/>
                </a:solidFill>
                <a:latin typeface="Montserrat"/>
                <a:ea typeface="Montserrat"/>
                <a:cs typeface="Montserrat"/>
                <a:sym typeface="Montserrat"/>
              </a:rPr>
              <a:t>wholecareer</a:t>
            </a:r>
            <a:r>
              <a:rPr lang="en-US" sz="1893" dirty="0">
                <a:solidFill>
                  <a:srgbClr val="000000"/>
                </a:solidFill>
                <a:latin typeface="Montserrat"/>
                <a:ea typeface="Montserrat"/>
                <a:cs typeface="Montserrat"/>
                <a:sym typeface="Montserrat"/>
              </a:rPr>
              <a:t>. The </a:t>
            </a:r>
            <a:r>
              <a:rPr lang="en-US" sz="1893" u="sng" dirty="0">
                <a:solidFill>
                  <a:srgbClr val="000000"/>
                </a:solidFill>
                <a:latin typeface="Montserrat"/>
                <a:ea typeface="Montserrat"/>
                <a:cs typeface="Montserrat"/>
                <a:sym typeface="Montserrat"/>
                <a:hlinkClick r:id="rId7" tooltip="https://www.businessnewsdaily.com/2135-job-skills-resume.html"/>
              </a:rPr>
              <a:t>resume</a:t>
            </a:r>
            <a:r>
              <a:rPr lang="en-US" sz="1893" dirty="0">
                <a:solidFill>
                  <a:srgbClr val="000000"/>
                </a:solidFill>
                <a:latin typeface="Montserrat"/>
                <a:ea typeface="Montserrat"/>
                <a:cs typeface="Montserrat"/>
                <a:sym typeface="Montserrat"/>
              </a:rPr>
              <a:t> contains three simple sections: </a:t>
            </a:r>
            <a:r>
              <a:rPr lang="en-US" sz="1893" b="1" dirty="0">
                <a:solidFill>
                  <a:srgbClr val="000000"/>
                </a:solidFill>
                <a:latin typeface="Montserrat Bold"/>
                <a:ea typeface="Montserrat Bold"/>
                <a:cs typeface="Montserrat Bold"/>
                <a:sym typeface="Montserrat Bold"/>
              </a:rPr>
              <a:t>name</a:t>
            </a:r>
            <a:r>
              <a:rPr lang="en-US" sz="1893" dirty="0">
                <a:solidFill>
                  <a:srgbClr val="000000"/>
                </a:solidFill>
                <a:latin typeface="Montserrat"/>
                <a:ea typeface="Montserrat"/>
                <a:cs typeface="Montserrat"/>
                <a:sym typeface="Montserrat"/>
              </a:rPr>
              <a:t> and </a:t>
            </a:r>
            <a:r>
              <a:rPr lang="en-US" sz="1893" b="1" dirty="0">
                <a:solidFill>
                  <a:srgbClr val="000000"/>
                </a:solidFill>
                <a:latin typeface="Montserrat Bold"/>
                <a:ea typeface="Montserrat Bold"/>
                <a:cs typeface="Montserrat Bold"/>
                <a:sym typeface="Montserrat Bold"/>
              </a:rPr>
              <a:t>contact,</a:t>
            </a:r>
          </a:p>
          <a:p>
            <a:pPr algn="just">
              <a:lnSpc>
                <a:spcPts val="2650"/>
              </a:lnSpc>
              <a:spcBef>
                <a:spcPct val="0"/>
              </a:spcBef>
            </a:pPr>
            <a:r>
              <a:rPr lang="en-US" sz="1893" b="1" dirty="0">
                <a:solidFill>
                  <a:srgbClr val="000000"/>
                </a:solidFill>
                <a:latin typeface="Montserrat Bold"/>
                <a:ea typeface="Montserrat Bold"/>
                <a:cs typeface="Montserrat Bold"/>
                <a:sym typeface="Montserrat Bold"/>
              </a:rPr>
              <a:t>information</a:t>
            </a:r>
            <a:r>
              <a:rPr lang="en-US" sz="1893" dirty="0">
                <a:solidFill>
                  <a:srgbClr val="000000"/>
                </a:solidFill>
                <a:latin typeface="Montserrat"/>
                <a:ea typeface="Montserrat"/>
                <a:cs typeface="Montserrat"/>
                <a:sym typeface="Montserrat"/>
              </a:rPr>
              <a:t>, </a:t>
            </a:r>
            <a:r>
              <a:rPr lang="en-US" sz="1893" b="1" dirty="0">
                <a:solidFill>
                  <a:srgbClr val="000000"/>
                </a:solidFill>
                <a:latin typeface="Montserrat Bold"/>
                <a:ea typeface="Montserrat Bold"/>
                <a:cs typeface="Montserrat Bold"/>
                <a:sym typeface="Montserrat Bold"/>
              </a:rPr>
              <a:t>education</a:t>
            </a:r>
            <a:r>
              <a:rPr lang="en-US" sz="1893" dirty="0">
                <a:solidFill>
                  <a:srgbClr val="000000"/>
                </a:solidFill>
                <a:latin typeface="Montserrat"/>
                <a:ea typeface="Montserrat"/>
                <a:cs typeface="Montserrat"/>
                <a:sym typeface="Montserrat"/>
              </a:rPr>
              <a:t>, and </a:t>
            </a:r>
            <a:r>
              <a:rPr lang="en-US" sz="1893" b="1" dirty="0">
                <a:solidFill>
                  <a:srgbClr val="000000"/>
                </a:solidFill>
                <a:latin typeface="Montserrat Bold"/>
                <a:ea typeface="Montserrat Bold"/>
                <a:cs typeface="Montserrat Bold"/>
                <a:sym typeface="Montserrat Bold"/>
              </a:rPr>
              <a:t>work experience</a:t>
            </a:r>
            <a:r>
              <a:rPr lang="en-US" sz="1893" dirty="0">
                <a:solidFill>
                  <a:srgbClr val="000000"/>
                </a:solidFill>
                <a:latin typeface="Montserrat"/>
                <a:ea typeface="Montserrat"/>
                <a:cs typeface="Montserrat"/>
                <a:sym typeface="Montserrat"/>
              </a:rPr>
              <a:t>. </a:t>
            </a:r>
          </a:p>
        </p:txBody>
      </p:sp>
      <p:sp>
        <p:nvSpPr>
          <p:cNvPr id="23" name="TextBox 23"/>
          <p:cNvSpPr txBox="1"/>
          <p:nvPr/>
        </p:nvSpPr>
        <p:spPr>
          <a:xfrm>
            <a:off x="11580503" y="1659828"/>
            <a:ext cx="4296916" cy="398886"/>
          </a:xfrm>
          <a:prstGeom prst="rect">
            <a:avLst/>
          </a:prstGeom>
        </p:spPr>
        <p:txBody>
          <a:bodyPr lIns="0" tIns="0" rIns="0" bIns="0" rtlCol="0" anchor="t">
            <a:spAutoFit/>
          </a:bodyPr>
          <a:lstStyle/>
          <a:p>
            <a:pPr algn="ctr">
              <a:lnSpc>
                <a:spcPts val="3138"/>
              </a:lnSpc>
            </a:pPr>
            <a:r>
              <a:rPr lang="en-US" sz="2853" b="1">
                <a:solidFill>
                  <a:srgbClr val="000000"/>
                </a:solidFill>
                <a:latin typeface="Montserrat Bold"/>
                <a:ea typeface="Montserrat Bold"/>
                <a:cs typeface="Montserrat Bold"/>
                <a:sym typeface="Montserrat Bold"/>
              </a:rPr>
              <a:t>Resume</a:t>
            </a:r>
          </a:p>
        </p:txBody>
      </p:sp>
      <p:sp>
        <p:nvSpPr>
          <p:cNvPr id="24" name="TextBox 24"/>
          <p:cNvSpPr txBox="1"/>
          <p:nvPr/>
        </p:nvSpPr>
        <p:spPr>
          <a:xfrm>
            <a:off x="2712717" y="1659828"/>
            <a:ext cx="4296916" cy="398886"/>
          </a:xfrm>
          <a:prstGeom prst="rect">
            <a:avLst/>
          </a:prstGeom>
        </p:spPr>
        <p:txBody>
          <a:bodyPr lIns="0" tIns="0" rIns="0" bIns="0" rtlCol="0" anchor="t">
            <a:spAutoFit/>
          </a:bodyPr>
          <a:lstStyle/>
          <a:p>
            <a:pPr algn="ctr">
              <a:lnSpc>
                <a:spcPts val="3138"/>
              </a:lnSpc>
            </a:pPr>
            <a:r>
              <a:rPr lang="en-US" sz="2853" b="1">
                <a:solidFill>
                  <a:srgbClr val="000000"/>
                </a:solidFill>
                <a:latin typeface="Montserrat Bold"/>
                <a:ea typeface="Montserrat Bold"/>
                <a:cs typeface="Montserrat Bold"/>
                <a:sym typeface="Montserrat Bold"/>
              </a:rPr>
              <a:t>CV</a:t>
            </a:r>
          </a:p>
        </p:txBody>
      </p:sp>
      <p:sp>
        <p:nvSpPr>
          <p:cNvPr id="25" name="TextBox 25"/>
          <p:cNvSpPr txBox="1"/>
          <p:nvPr/>
        </p:nvSpPr>
        <p:spPr>
          <a:xfrm>
            <a:off x="1508330" y="5682764"/>
            <a:ext cx="6705690" cy="1656891"/>
          </a:xfrm>
          <a:prstGeom prst="rect">
            <a:avLst/>
          </a:prstGeom>
        </p:spPr>
        <p:txBody>
          <a:bodyPr lIns="0" tIns="0" rIns="0" bIns="0" rtlCol="0" anchor="t">
            <a:spAutoFit/>
          </a:bodyPr>
          <a:lstStyle/>
          <a:p>
            <a:pPr algn="just">
              <a:lnSpc>
                <a:spcPts val="2650"/>
              </a:lnSpc>
            </a:pPr>
            <a:r>
              <a:rPr lang="en-US" sz="1893">
                <a:solidFill>
                  <a:srgbClr val="000000"/>
                </a:solidFill>
                <a:latin typeface="Montserrat"/>
                <a:ea typeface="Montserrat"/>
                <a:cs typeface="Montserrat"/>
                <a:sym typeface="Montserrat"/>
              </a:rPr>
              <a:t> A CV is more detailed and can be more than two pages. It covers your entire career history. It has a clear chronological order listing the whole career of the individual.</a:t>
            </a:r>
          </a:p>
          <a:p>
            <a:pPr algn="just">
              <a:lnSpc>
                <a:spcPts val="2650"/>
              </a:lnSpc>
              <a:spcBef>
                <a:spcPct val="0"/>
              </a:spcBef>
            </a:pPr>
            <a:endParaRPr lang="en-US" sz="1893">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770371" y="1640172"/>
            <a:ext cx="8766070" cy="2356897"/>
          </a:xfrm>
          <a:prstGeom prst="rect">
            <a:avLst/>
          </a:prstGeom>
        </p:spPr>
        <p:txBody>
          <a:bodyPr lIns="0" tIns="0" rIns="0" bIns="0" rtlCol="0" anchor="t">
            <a:spAutoFit/>
          </a:bodyPr>
          <a:lstStyle/>
          <a:p>
            <a:pPr algn="l">
              <a:lnSpc>
                <a:spcPts val="6159"/>
              </a:lnSpc>
            </a:pPr>
            <a:r>
              <a:rPr lang="en-US" sz="5599" b="1">
                <a:solidFill>
                  <a:srgbClr val="FFFFFF"/>
                </a:solidFill>
                <a:latin typeface="Montserrat Bold"/>
                <a:ea typeface="Montserrat Bold"/>
                <a:cs typeface="Montserrat Bold"/>
                <a:sym typeface="Montserrat Bold"/>
              </a:rPr>
              <a:t>Guidelines for Writing Effective CV</a:t>
            </a:r>
          </a:p>
          <a:p>
            <a:pPr algn="l">
              <a:lnSpc>
                <a:spcPts val="6159"/>
              </a:lnSpc>
            </a:pPr>
            <a:endParaRPr lang="en-US" sz="5599" b="1">
              <a:solidFill>
                <a:srgbClr val="FFFFFF"/>
              </a:solidFill>
              <a:latin typeface="Montserrat Bold"/>
              <a:ea typeface="Montserrat Bold"/>
              <a:cs typeface="Montserrat Bold"/>
              <a:sym typeface="Montserrat Bold"/>
            </a:endParaRPr>
          </a:p>
        </p:txBody>
      </p:sp>
      <p:grpSp>
        <p:nvGrpSpPr>
          <p:cNvPr id="3" name="Group 3"/>
          <p:cNvGrpSpPr/>
          <p:nvPr/>
        </p:nvGrpSpPr>
        <p:grpSpPr>
          <a:xfrm rot="392030">
            <a:off x="6982802" y="-801561"/>
            <a:ext cx="16463801" cy="12015940"/>
            <a:chOff x="0" y="0"/>
            <a:chExt cx="835252" cy="609600"/>
          </a:xfrm>
        </p:grpSpPr>
        <p:sp>
          <p:nvSpPr>
            <p:cNvPr id="4" name="Freeform 4"/>
            <p:cNvSpPr/>
            <p:nvPr/>
          </p:nvSpPr>
          <p:spPr>
            <a:xfrm>
              <a:off x="2856" y="0"/>
              <a:ext cx="829539" cy="609600"/>
            </a:xfrm>
            <a:custGeom>
              <a:avLst/>
              <a:gdLst/>
              <a:ahLst/>
              <a:cxnLst/>
              <a:rect l="l" t="t" r="r" b="b"/>
              <a:pathLst>
                <a:path w="829539" h="609600">
                  <a:moveTo>
                    <a:pt x="212100" y="0"/>
                  </a:moveTo>
                  <a:lnTo>
                    <a:pt x="820640" y="0"/>
                  </a:lnTo>
                  <a:cubicBezTo>
                    <a:pt x="823363" y="0"/>
                    <a:pt x="825921" y="1309"/>
                    <a:pt x="827513" y="3519"/>
                  </a:cubicBezTo>
                  <a:cubicBezTo>
                    <a:pt x="829106" y="5728"/>
                    <a:pt x="829539" y="8569"/>
                    <a:pt x="828678" y="11153"/>
                  </a:cubicBezTo>
                  <a:lnTo>
                    <a:pt x="632913" y="598447"/>
                  </a:lnTo>
                  <a:cubicBezTo>
                    <a:pt x="630693" y="605108"/>
                    <a:pt x="624460" y="609600"/>
                    <a:pt x="617440" y="609600"/>
                  </a:cubicBezTo>
                  <a:lnTo>
                    <a:pt x="8900" y="609600"/>
                  </a:lnTo>
                  <a:cubicBezTo>
                    <a:pt x="6176" y="609600"/>
                    <a:pt x="3619" y="608291"/>
                    <a:pt x="2026" y="606081"/>
                  </a:cubicBezTo>
                  <a:cubicBezTo>
                    <a:pt x="434" y="603872"/>
                    <a:pt x="0" y="601031"/>
                    <a:pt x="862" y="598447"/>
                  </a:cubicBezTo>
                  <a:lnTo>
                    <a:pt x="196626" y="11153"/>
                  </a:lnTo>
                  <a:cubicBezTo>
                    <a:pt x="198847" y="4492"/>
                    <a:pt x="205079" y="0"/>
                    <a:pt x="212100" y="0"/>
                  </a:cubicBezTo>
                  <a:close/>
                </a:path>
              </a:pathLst>
            </a:custGeom>
            <a:gradFill rotWithShape="1">
              <a:gsLst>
                <a:gs pos="0">
                  <a:srgbClr val="516D5F">
                    <a:alpha val="100000"/>
                  </a:srgbClr>
                </a:gs>
                <a:gs pos="100000">
                  <a:srgbClr val="1E3D30">
                    <a:alpha val="100000"/>
                  </a:srgbClr>
                </a:gs>
              </a:gsLst>
              <a:lin ang="2700000"/>
            </a:gradFill>
          </p:spPr>
        </p:sp>
        <p:sp>
          <p:nvSpPr>
            <p:cNvPr id="5" name="TextBox 5"/>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392030">
            <a:off x="8132847" y="1172359"/>
            <a:ext cx="13947216" cy="10179235"/>
            <a:chOff x="0" y="0"/>
            <a:chExt cx="835252" cy="609600"/>
          </a:xfrm>
        </p:grpSpPr>
        <p:sp>
          <p:nvSpPr>
            <p:cNvPr id="7" name="Freeform 7"/>
            <p:cNvSpPr/>
            <p:nvPr/>
          </p:nvSpPr>
          <p:spPr>
            <a:xfrm>
              <a:off x="3372" y="0"/>
              <a:ext cx="828508" cy="609600"/>
            </a:xfrm>
            <a:custGeom>
              <a:avLst/>
              <a:gdLst/>
              <a:ahLst/>
              <a:cxnLst/>
              <a:rect l="l" t="t" r="r" b="b"/>
              <a:pathLst>
                <a:path w="828508" h="609600">
                  <a:moveTo>
                    <a:pt x="213705" y="0"/>
                  </a:moveTo>
                  <a:lnTo>
                    <a:pt x="818002" y="0"/>
                  </a:lnTo>
                  <a:cubicBezTo>
                    <a:pt x="821218" y="0"/>
                    <a:pt x="824237" y="1546"/>
                    <a:pt x="826117" y="4154"/>
                  </a:cubicBezTo>
                  <a:cubicBezTo>
                    <a:pt x="827997" y="6762"/>
                    <a:pt x="828508" y="10115"/>
                    <a:pt x="827491" y="13165"/>
                  </a:cubicBezTo>
                  <a:lnTo>
                    <a:pt x="633068" y="596435"/>
                  </a:lnTo>
                  <a:cubicBezTo>
                    <a:pt x="630447" y="604297"/>
                    <a:pt x="623090" y="609600"/>
                    <a:pt x="614802" y="609600"/>
                  </a:cubicBezTo>
                  <a:lnTo>
                    <a:pt x="10505" y="609600"/>
                  </a:lnTo>
                  <a:cubicBezTo>
                    <a:pt x="7290" y="609600"/>
                    <a:pt x="4271" y="608054"/>
                    <a:pt x="2391" y="605446"/>
                  </a:cubicBezTo>
                  <a:cubicBezTo>
                    <a:pt x="511" y="602838"/>
                    <a:pt x="0" y="599485"/>
                    <a:pt x="1016" y="596435"/>
                  </a:cubicBezTo>
                  <a:lnTo>
                    <a:pt x="195440" y="13165"/>
                  </a:lnTo>
                  <a:cubicBezTo>
                    <a:pt x="198060" y="5303"/>
                    <a:pt x="205418" y="0"/>
                    <a:pt x="213705" y="0"/>
                  </a:cubicBezTo>
                  <a:close/>
                </a:path>
              </a:pathLst>
            </a:custGeom>
            <a:solidFill>
              <a:srgbClr val="FFFFFF"/>
            </a:solidFill>
          </p:spPr>
        </p:sp>
        <p:sp>
          <p:nvSpPr>
            <p:cNvPr id="8" name="TextBox 8"/>
            <p:cNvSpPr txBox="1"/>
            <p:nvPr/>
          </p:nvSpPr>
          <p:spPr>
            <a:xfrm>
              <a:off x="101600" y="-38100"/>
              <a:ext cx="632052" cy="6477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390000">
            <a:off x="8542154" y="1693990"/>
            <a:ext cx="13274804" cy="9903042"/>
            <a:chOff x="0" y="0"/>
            <a:chExt cx="817155" cy="609600"/>
          </a:xfrm>
        </p:grpSpPr>
        <p:sp>
          <p:nvSpPr>
            <p:cNvPr id="10" name="Freeform 10"/>
            <p:cNvSpPr/>
            <p:nvPr/>
          </p:nvSpPr>
          <p:spPr>
            <a:xfrm rot="-398416">
              <a:off x="-27757" y="-21025"/>
              <a:ext cx="872670" cy="651650"/>
            </a:xfrm>
            <a:custGeom>
              <a:avLst/>
              <a:gdLst/>
              <a:ahLst/>
              <a:cxnLst/>
              <a:rect l="l" t="t" r="r" b="b"/>
              <a:pathLst>
                <a:path w="872670" h="651650">
                  <a:moveTo>
                    <a:pt x="282063" y="1007"/>
                  </a:moveTo>
                  <a:lnTo>
                    <a:pt x="862935" y="68630"/>
                  </a:lnTo>
                  <a:cubicBezTo>
                    <a:pt x="866290" y="69020"/>
                    <a:pt x="869253" y="71000"/>
                    <a:pt x="870898" y="73950"/>
                  </a:cubicBezTo>
                  <a:cubicBezTo>
                    <a:pt x="872543" y="76901"/>
                    <a:pt x="872669" y="80462"/>
                    <a:pt x="871238" y="83522"/>
                  </a:cubicBezTo>
                  <a:lnTo>
                    <a:pt x="611268" y="639123"/>
                  </a:lnTo>
                  <a:cubicBezTo>
                    <a:pt x="607578" y="647010"/>
                    <a:pt x="599255" y="651650"/>
                    <a:pt x="590606" y="650643"/>
                  </a:cubicBezTo>
                  <a:lnTo>
                    <a:pt x="9734" y="583020"/>
                  </a:lnTo>
                  <a:cubicBezTo>
                    <a:pt x="6379" y="582630"/>
                    <a:pt x="3416" y="580650"/>
                    <a:pt x="1771" y="577700"/>
                  </a:cubicBezTo>
                  <a:cubicBezTo>
                    <a:pt x="126" y="574749"/>
                    <a:pt x="0" y="571188"/>
                    <a:pt x="1431" y="568128"/>
                  </a:cubicBezTo>
                  <a:lnTo>
                    <a:pt x="261401" y="12527"/>
                  </a:lnTo>
                  <a:cubicBezTo>
                    <a:pt x="265091" y="4640"/>
                    <a:pt x="273414" y="0"/>
                    <a:pt x="282063" y="1007"/>
                  </a:cubicBezTo>
                  <a:close/>
                </a:path>
              </a:pathLst>
            </a:custGeom>
            <a:blipFill>
              <a:blip r:embed="rId2"/>
              <a:stretch>
                <a:fillRect l="-10183" t="-3853" r="-10183" b="-3853"/>
              </a:stretch>
            </a:blipFill>
          </p:spPr>
        </p:sp>
      </p:grpSp>
      <p:grpSp>
        <p:nvGrpSpPr>
          <p:cNvPr id="11" name="Group 11"/>
          <p:cNvGrpSpPr/>
          <p:nvPr/>
        </p:nvGrpSpPr>
        <p:grpSpPr>
          <a:xfrm>
            <a:off x="-2647413" y="3663917"/>
            <a:ext cx="15693126" cy="6623083"/>
            <a:chOff x="0" y="0"/>
            <a:chExt cx="2768364" cy="1168352"/>
          </a:xfrm>
        </p:grpSpPr>
        <p:sp>
          <p:nvSpPr>
            <p:cNvPr id="12" name="Freeform 12"/>
            <p:cNvSpPr/>
            <p:nvPr/>
          </p:nvSpPr>
          <p:spPr>
            <a:xfrm>
              <a:off x="1589" y="0"/>
              <a:ext cx="2765187" cy="1168352"/>
            </a:xfrm>
            <a:custGeom>
              <a:avLst/>
              <a:gdLst/>
              <a:ahLst/>
              <a:cxnLst/>
              <a:rect l="l" t="t" r="r" b="b"/>
              <a:pathLst>
                <a:path w="2765187" h="1168352">
                  <a:moveTo>
                    <a:pt x="213944" y="0"/>
                  </a:moveTo>
                  <a:lnTo>
                    <a:pt x="2754441" y="0"/>
                  </a:lnTo>
                  <a:cubicBezTo>
                    <a:pt x="2757504" y="0"/>
                    <a:pt x="2760409" y="1353"/>
                    <a:pt x="2762380" y="3696"/>
                  </a:cubicBezTo>
                  <a:cubicBezTo>
                    <a:pt x="2764351" y="6040"/>
                    <a:pt x="2765186" y="9134"/>
                    <a:pt x="2764662" y="12151"/>
                  </a:cubicBezTo>
                  <a:lnTo>
                    <a:pt x="2565688" y="1156202"/>
                  </a:lnTo>
                  <a:cubicBezTo>
                    <a:pt x="2564467" y="1163225"/>
                    <a:pt x="2558370" y="1168352"/>
                    <a:pt x="2551241" y="1168352"/>
                  </a:cubicBezTo>
                  <a:lnTo>
                    <a:pt x="10744" y="1168352"/>
                  </a:lnTo>
                  <a:cubicBezTo>
                    <a:pt x="7682" y="1168352"/>
                    <a:pt x="4777" y="1167000"/>
                    <a:pt x="2806" y="1164656"/>
                  </a:cubicBezTo>
                  <a:cubicBezTo>
                    <a:pt x="835" y="1162313"/>
                    <a:pt x="0" y="1159218"/>
                    <a:pt x="524" y="1156202"/>
                  </a:cubicBezTo>
                  <a:lnTo>
                    <a:pt x="199498" y="12151"/>
                  </a:lnTo>
                  <a:cubicBezTo>
                    <a:pt x="200719" y="5127"/>
                    <a:pt x="206815" y="0"/>
                    <a:pt x="213944" y="0"/>
                  </a:cubicBezTo>
                  <a:close/>
                </a:path>
              </a:pathLst>
            </a:custGeom>
            <a:gradFill rotWithShape="1">
              <a:gsLst>
                <a:gs pos="0">
                  <a:srgbClr val="1E3D30">
                    <a:alpha val="90000"/>
                  </a:srgbClr>
                </a:gs>
                <a:gs pos="100000">
                  <a:srgbClr val="516D5F">
                    <a:alpha val="90000"/>
                  </a:srgbClr>
                </a:gs>
              </a:gsLst>
              <a:lin ang="2700000"/>
            </a:gradFill>
          </p:spPr>
        </p:sp>
        <p:sp>
          <p:nvSpPr>
            <p:cNvPr id="13" name="TextBox 13"/>
            <p:cNvSpPr txBox="1"/>
            <p:nvPr/>
          </p:nvSpPr>
          <p:spPr>
            <a:xfrm>
              <a:off x="101600" y="-38100"/>
              <a:ext cx="2565164" cy="1206452"/>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58245" y="7119580"/>
            <a:ext cx="11047764" cy="1362105"/>
          </a:xfrm>
          <a:custGeom>
            <a:avLst/>
            <a:gdLst/>
            <a:ahLst/>
            <a:cxnLst/>
            <a:rect l="l" t="t" r="r" b="b"/>
            <a:pathLst>
              <a:path w="11047764" h="1362105">
                <a:moveTo>
                  <a:pt x="0" y="0"/>
                </a:moveTo>
                <a:lnTo>
                  <a:pt x="11047764" y="0"/>
                </a:lnTo>
                <a:lnTo>
                  <a:pt x="11047764" y="1362105"/>
                </a:lnTo>
                <a:lnTo>
                  <a:pt x="0" y="1362105"/>
                </a:lnTo>
                <a:lnTo>
                  <a:pt x="0" y="0"/>
                </a:lnTo>
                <a:close/>
              </a:path>
            </a:pathLst>
          </a:custGeom>
          <a:blipFill>
            <a:blip r:embed="rId3"/>
            <a:stretch>
              <a:fillRect t="-27877" b="-3922"/>
            </a:stretch>
          </a:blipFill>
        </p:spPr>
      </p:sp>
      <p:sp>
        <p:nvSpPr>
          <p:cNvPr id="15" name="TextBox 15"/>
          <p:cNvSpPr txBox="1"/>
          <p:nvPr/>
        </p:nvSpPr>
        <p:spPr>
          <a:xfrm>
            <a:off x="165247" y="3949444"/>
            <a:ext cx="12028708" cy="7154587"/>
          </a:xfrm>
          <a:prstGeom prst="rect">
            <a:avLst/>
          </a:prstGeom>
        </p:spPr>
        <p:txBody>
          <a:bodyPr lIns="0" tIns="0" rIns="0" bIns="0" rtlCol="0" anchor="t">
            <a:spAutoFit/>
          </a:bodyPr>
          <a:lstStyle/>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Include your contact details at the top.</a:t>
            </a:r>
          </a:p>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Decide whether you want to start with a personal statement or career objective.</a:t>
            </a:r>
          </a:p>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Include sections on Key Skills, Knowledge and Achievements, Work Experience, and Education.</a:t>
            </a:r>
          </a:p>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When discussing achievements, focus on what you have actually done and the end result achieved.</a:t>
            </a:r>
          </a:p>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Include everything relevant in the ‘Work Experience’ and ‘Education’ sections.</a:t>
            </a:r>
          </a:p>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Make sure that your spelling and grammar are all correct.</a:t>
            </a:r>
          </a:p>
          <a:p>
            <a:pPr marL="615846" lvl="1" indent="-307923" algn="just">
              <a:lnSpc>
                <a:spcPts val="3993"/>
              </a:lnSpc>
              <a:buFont typeface="Arial"/>
              <a:buChar char="•"/>
            </a:pPr>
            <a:r>
              <a:rPr lang="en-US" sz="3200" b="1" dirty="0">
                <a:solidFill>
                  <a:schemeClr val="bg1"/>
                </a:solidFill>
                <a:latin typeface="Montserrat"/>
                <a:ea typeface="Montserrat"/>
                <a:cs typeface="Montserrat"/>
                <a:sym typeface="Montserrat"/>
              </a:rPr>
              <a:t>Work on your presentation.</a:t>
            </a:r>
          </a:p>
          <a:p>
            <a:pPr algn="just">
              <a:lnSpc>
                <a:spcPts val="3993"/>
              </a:lnSpc>
            </a:pPr>
            <a:endParaRPr lang="en-US" sz="3200" b="1" dirty="0">
              <a:solidFill>
                <a:schemeClr val="bg1"/>
              </a:solidFill>
              <a:latin typeface="Montserrat"/>
              <a:ea typeface="Montserrat"/>
              <a:cs typeface="Montserrat"/>
              <a:sym typeface="Montserrat"/>
            </a:endParaRPr>
          </a:p>
          <a:p>
            <a:pPr algn="just">
              <a:lnSpc>
                <a:spcPts val="3993"/>
              </a:lnSpc>
              <a:spcBef>
                <a:spcPct val="0"/>
              </a:spcBef>
            </a:pPr>
            <a:endParaRPr lang="en-US" sz="3200" b="1" dirty="0">
              <a:solidFill>
                <a:schemeClr val="bg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1E3D30">
                <a:alpha val="100000"/>
              </a:srgbClr>
            </a:gs>
            <a:gs pos="100000">
              <a:srgbClr val="516D5F">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9480811" y="-571500"/>
            <a:ext cx="16001244" cy="7110867"/>
            <a:chOff x="0" y="0"/>
            <a:chExt cx="1513823" cy="672735"/>
          </a:xfrm>
        </p:grpSpPr>
        <p:sp>
          <p:nvSpPr>
            <p:cNvPr id="3" name="Freeform 3"/>
            <p:cNvSpPr/>
            <p:nvPr/>
          </p:nvSpPr>
          <p:spPr>
            <a:xfrm>
              <a:off x="2676" y="0"/>
              <a:ext cx="1508472" cy="672735"/>
            </a:xfrm>
            <a:custGeom>
              <a:avLst/>
              <a:gdLst/>
              <a:ahLst/>
              <a:cxnLst/>
              <a:rect l="l" t="t" r="r" b="b"/>
              <a:pathLst>
                <a:path w="1508472" h="672735">
                  <a:moveTo>
                    <a:pt x="1295851" y="0"/>
                  </a:moveTo>
                  <a:lnTo>
                    <a:pt x="9420" y="0"/>
                  </a:lnTo>
                  <a:cubicBezTo>
                    <a:pt x="6578" y="0"/>
                    <a:pt x="3903" y="1345"/>
                    <a:pt x="2209" y="3627"/>
                  </a:cubicBezTo>
                  <a:cubicBezTo>
                    <a:pt x="514" y="5909"/>
                    <a:pt x="0" y="8858"/>
                    <a:pt x="821" y="11579"/>
                  </a:cubicBezTo>
                  <a:lnTo>
                    <a:pt x="197027" y="661156"/>
                  </a:lnTo>
                  <a:cubicBezTo>
                    <a:pt x="199103" y="668031"/>
                    <a:pt x="205438" y="672735"/>
                    <a:pt x="212620" y="672735"/>
                  </a:cubicBezTo>
                  <a:lnTo>
                    <a:pt x="1499051" y="672735"/>
                  </a:lnTo>
                  <a:cubicBezTo>
                    <a:pt x="1501893" y="672735"/>
                    <a:pt x="1504568" y="671390"/>
                    <a:pt x="1506262" y="669108"/>
                  </a:cubicBezTo>
                  <a:cubicBezTo>
                    <a:pt x="1507957" y="666826"/>
                    <a:pt x="1508471" y="663877"/>
                    <a:pt x="1507650" y="661156"/>
                  </a:cubicBezTo>
                  <a:lnTo>
                    <a:pt x="1311444" y="11579"/>
                  </a:lnTo>
                  <a:cubicBezTo>
                    <a:pt x="1309368" y="4704"/>
                    <a:pt x="1303033" y="0"/>
                    <a:pt x="1295851" y="0"/>
                  </a:cubicBezTo>
                  <a:close/>
                </a:path>
              </a:pathLst>
            </a:custGeom>
            <a:gradFill rotWithShape="1">
              <a:gsLst>
                <a:gs pos="0">
                  <a:srgbClr val="1E3D30">
                    <a:alpha val="100000"/>
                  </a:srgbClr>
                </a:gs>
                <a:gs pos="100000">
                  <a:srgbClr val="749B87">
                    <a:alpha val="100000"/>
                  </a:srgbClr>
                </a:gs>
              </a:gsLst>
              <a:lin ang="2700000"/>
            </a:gradFill>
          </p:spPr>
        </p:sp>
        <p:sp>
          <p:nvSpPr>
            <p:cNvPr id="4" name="TextBox 4"/>
            <p:cNvSpPr txBox="1"/>
            <p:nvPr/>
          </p:nvSpPr>
          <p:spPr>
            <a:xfrm>
              <a:off x="101600" y="-38100"/>
              <a:ext cx="1310623" cy="71083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15694" y="303722"/>
            <a:ext cx="14020652" cy="5920481"/>
            <a:chOff x="0" y="0"/>
            <a:chExt cx="1443631" cy="609600"/>
          </a:xfrm>
        </p:grpSpPr>
        <p:sp>
          <p:nvSpPr>
            <p:cNvPr id="6" name="Freeform 6"/>
            <p:cNvSpPr/>
            <p:nvPr/>
          </p:nvSpPr>
          <p:spPr>
            <a:xfrm>
              <a:off x="3354" y="0"/>
              <a:ext cx="1436923" cy="609600"/>
            </a:xfrm>
            <a:custGeom>
              <a:avLst/>
              <a:gdLst/>
              <a:ahLst/>
              <a:cxnLst/>
              <a:rect l="l" t="t" r="r" b="b"/>
              <a:pathLst>
                <a:path w="1436923" h="609600">
                  <a:moveTo>
                    <a:pt x="1223273" y="0"/>
                  </a:moveTo>
                  <a:lnTo>
                    <a:pt x="10450" y="0"/>
                  </a:lnTo>
                  <a:cubicBezTo>
                    <a:pt x="7252" y="0"/>
                    <a:pt x="4249" y="1537"/>
                    <a:pt x="2379" y="4132"/>
                  </a:cubicBezTo>
                  <a:cubicBezTo>
                    <a:pt x="509" y="6727"/>
                    <a:pt x="0" y="10062"/>
                    <a:pt x="1011" y="13096"/>
                  </a:cubicBezTo>
                  <a:lnTo>
                    <a:pt x="195481" y="596504"/>
                  </a:lnTo>
                  <a:cubicBezTo>
                    <a:pt x="198088" y="604325"/>
                    <a:pt x="205407" y="609600"/>
                    <a:pt x="213650" y="609600"/>
                  </a:cubicBezTo>
                  <a:lnTo>
                    <a:pt x="1426473" y="609600"/>
                  </a:lnTo>
                  <a:cubicBezTo>
                    <a:pt x="1429671" y="609600"/>
                    <a:pt x="1432674" y="608063"/>
                    <a:pt x="1434544" y="605468"/>
                  </a:cubicBezTo>
                  <a:cubicBezTo>
                    <a:pt x="1436414" y="602873"/>
                    <a:pt x="1436923" y="599538"/>
                    <a:pt x="1435912" y="596504"/>
                  </a:cubicBezTo>
                  <a:lnTo>
                    <a:pt x="1241442" y="13096"/>
                  </a:lnTo>
                  <a:cubicBezTo>
                    <a:pt x="1238835" y="5275"/>
                    <a:pt x="1231516" y="0"/>
                    <a:pt x="1223273" y="0"/>
                  </a:cubicBezTo>
                  <a:close/>
                </a:path>
              </a:pathLst>
            </a:custGeom>
            <a:blipFill>
              <a:blip r:embed="rId2"/>
              <a:stretch>
                <a:fillRect l="-7671" t="-28864" r="-2808" b="-17518"/>
              </a:stretch>
            </a:blipFill>
          </p:spPr>
        </p:sp>
      </p:grpSp>
      <p:sp>
        <p:nvSpPr>
          <p:cNvPr id="7" name="TextBox 7"/>
          <p:cNvSpPr txBox="1"/>
          <p:nvPr/>
        </p:nvSpPr>
        <p:spPr>
          <a:xfrm>
            <a:off x="581200" y="2115104"/>
            <a:ext cx="7717413" cy="2725598"/>
          </a:xfrm>
          <a:prstGeom prst="rect">
            <a:avLst/>
          </a:prstGeom>
        </p:spPr>
        <p:txBody>
          <a:bodyPr lIns="0" tIns="0" rIns="0" bIns="0" rtlCol="0" anchor="t">
            <a:spAutoFit/>
          </a:bodyPr>
          <a:lstStyle/>
          <a:p>
            <a:pPr algn="l">
              <a:lnSpc>
                <a:spcPts val="7100"/>
              </a:lnSpc>
            </a:pPr>
            <a:r>
              <a:rPr lang="en-US" sz="6455" b="1" dirty="0">
                <a:solidFill>
                  <a:srgbClr val="FFFFFF"/>
                </a:solidFill>
                <a:latin typeface="Montserrat Bold"/>
                <a:ea typeface="Montserrat Bold"/>
                <a:cs typeface="Montserrat Bold"/>
                <a:sym typeface="Montserrat Bold"/>
              </a:rPr>
              <a:t>CV Mistakes and Pitfalls to Avoid</a:t>
            </a:r>
          </a:p>
          <a:p>
            <a:pPr algn="l">
              <a:lnSpc>
                <a:spcPts val="7100"/>
              </a:lnSpc>
            </a:pPr>
            <a:endParaRPr lang="en-US" sz="6455" b="1" dirty="0">
              <a:solidFill>
                <a:srgbClr val="FFFFFF"/>
              </a:solidFill>
              <a:latin typeface="Montserrat Bold"/>
              <a:ea typeface="Montserrat Bold"/>
              <a:cs typeface="Montserrat Bold"/>
              <a:sym typeface="Montserrat Bold"/>
            </a:endParaRPr>
          </a:p>
        </p:txBody>
      </p:sp>
      <p:sp>
        <p:nvSpPr>
          <p:cNvPr id="8" name="TextBox 8"/>
          <p:cNvSpPr txBox="1"/>
          <p:nvPr/>
        </p:nvSpPr>
        <p:spPr>
          <a:xfrm>
            <a:off x="681690" y="4412820"/>
            <a:ext cx="10291110" cy="3508653"/>
          </a:xfrm>
          <a:prstGeom prst="rect">
            <a:avLst/>
          </a:prstGeom>
        </p:spPr>
        <p:txBody>
          <a:bodyPr wrap="square" lIns="0" tIns="0" rIns="0" bIns="0" rtlCol="0" anchor="t">
            <a:spAutoFit/>
          </a:bodyPr>
          <a:lstStyle/>
          <a:p>
            <a:pPr marL="520660" lvl="1" indent="-260330" algn="just">
              <a:buFont typeface="Arial"/>
              <a:buChar char="•"/>
            </a:pPr>
            <a:r>
              <a:rPr lang="en-US" sz="3200" b="1" dirty="0">
                <a:solidFill>
                  <a:srgbClr val="FFFFFF"/>
                </a:solidFill>
                <a:latin typeface="Montserrat Bold"/>
                <a:ea typeface="Montserrat Bold"/>
                <a:cs typeface="Montserrat Bold"/>
                <a:sym typeface="Montserrat Bold"/>
              </a:rPr>
              <a:t>Do not be tempted to lie just to ‘look good’.</a:t>
            </a:r>
          </a:p>
          <a:p>
            <a:pPr marL="520660" lvl="1" indent="-260330" algn="just">
              <a:buFont typeface="Arial"/>
              <a:buChar char="•"/>
            </a:pPr>
            <a:r>
              <a:rPr lang="en-US" sz="3200" b="1" dirty="0">
                <a:solidFill>
                  <a:srgbClr val="FFFFFF"/>
                </a:solidFill>
                <a:latin typeface="Montserrat Bold"/>
                <a:ea typeface="Montserrat Bold"/>
                <a:cs typeface="Montserrat Bold"/>
                <a:sym typeface="Montserrat Bold"/>
              </a:rPr>
              <a:t>Avoid leaving gaps in your career history.</a:t>
            </a:r>
          </a:p>
          <a:p>
            <a:pPr marL="520660" lvl="1" indent="-260330" algn="just">
              <a:buFont typeface="Arial"/>
              <a:buChar char="•"/>
            </a:pPr>
            <a:r>
              <a:rPr lang="en-US" sz="3200" b="1" dirty="0">
                <a:solidFill>
                  <a:srgbClr val="FFFFFF"/>
                </a:solidFill>
                <a:latin typeface="Montserrat Bold"/>
                <a:ea typeface="Montserrat Bold"/>
                <a:cs typeface="Montserrat Bold"/>
                <a:sym typeface="Montserrat Bold"/>
              </a:rPr>
              <a:t>Do not start your CV with the dull bits.</a:t>
            </a:r>
          </a:p>
          <a:p>
            <a:pPr marL="520660" lvl="1" indent="-260330" algn="just">
              <a:buFont typeface="Arial"/>
              <a:buChar char="•"/>
            </a:pPr>
            <a:r>
              <a:rPr lang="en-US" sz="3200" b="1" dirty="0">
                <a:solidFill>
                  <a:srgbClr val="FFFFFF"/>
                </a:solidFill>
                <a:latin typeface="Montserrat Bold"/>
                <a:ea typeface="Montserrat Bold"/>
                <a:cs typeface="Montserrat Bold"/>
                <a:sym typeface="Montserrat Bold"/>
              </a:rPr>
              <a:t>Do not include your hobbies and interests.</a:t>
            </a:r>
          </a:p>
          <a:p>
            <a:pPr marL="520660" lvl="1" indent="-260330" algn="just">
              <a:buFont typeface="Arial"/>
              <a:buChar char="•"/>
            </a:pPr>
            <a:r>
              <a:rPr lang="en-US" sz="3200" b="1" dirty="0">
                <a:solidFill>
                  <a:srgbClr val="FFFFFF"/>
                </a:solidFill>
                <a:latin typeface="Montserrat Bold"/>
                <a:ea typeface="Montserrat Bold"/>
                <a:cs typeface="Montserrat Bold"/>
                <a:sym typeface="Montserrat Bold"/>
              </a:rPr>
              <a:t>Don't make your CV too long.</a:t>
            </a:r>
          </a:p>
          <a:p>
            <a:pPr marL="520660" lvl="1" indent="-260330" algn="just">
              <a:buFont typeface="Arial"/>
              <a:buChar char="•"/>
            </a:pPr>
            <a:r>
              <a:rPr lang="en-US" sz="3200" b="1" dirty="0">
                <a:solidFill>
                  <a:srgbClr val="FFFFFF"/>
                </a:solidFill>
                <a:latin typeface="Montserrat Bold"/>
                <a:ea typeface="Montserrat Bold"/>
                <a:cs typeface="Montserrat Bold"/>
                <a:sym typeface="Montserrat Bold"/>
              </a:rPr>
              <a:t>Do not use an unprofessional email address</a:t>
            </a:r>
          </a:p>
          <a:p>
            <a:pPr algn="just">
              <a:spcBef>
                <a:spcPct val="0"/>
              </a:spcBef>
            </a:pPr>
            <a:endParaRPr lang="en-US" sz="3600" b="1" dirty="0">
              <a:solidFill>
                <a:srgbClr val="FFFFFF"/>
              </a:solidFill>
              <a:latin typeface="Montserrat Bold"/>
              <a:ea typeface="Montserrat Bold"/>
              <a:cs typeface="Montserrat Bold"/>
              <a:sym typeface="Montserra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1227</Words>
  <Application>Microsoft Office PowerPoint</Application>
  <PresentationFormat>Custom</PresentationFormat>
  <Paragraphs>92</Paragraphs>
  <Slides>17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Montserrat Bold</vt:lpstr>
      <vt:lpstr>Montserrat</vt:lpstr>
      <vt:lpstr>News Gothic MT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dc:title>
  <dc:creator>Imjee Petancio</dc:creator>
  <cp:lastModifiedBy>yuuki matsuno</cp:lastModifiedBy>
  <cp:revision>25</cp:revision>
  <dcterms:created xsi:type="dcterms:W3CDTF">2006-08-16T00:00:00Z</dcterms:created>
  <dcterms:modified xsi:type="dcterms:W3CDTF">2025-02-12T07:52:58Z</dcterms:modified>
  <dc:identifier>DAGdxNQ6oCo</dc:identifier>
</cp:coreProperties>
</file>